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6" r:id="rId5"/>
  </p:sldMasterIdLst>
  <p:notesMasterIdLst>
    <p:notesMasterId r:id="rId58"/>
  </p:notesMasterIdLst>
  <p:sldIdLst>
    <p:sldId id="3153" r:id="rId6"/>
    <p:sldId id="976" r:id="rId7"/>
    <p:sldId id="455" r:id="rId8"/>
    <p:sldId id="863" r:id="rId9"/>
    <p:sldId id="258" r:id="rId10"/>
    <p:sldId id="2882" r:id="rId11"/>
    <p:sldId id="3165" r:id="rId12"/>
    <p:sldId id="3090" r:id="rId13"/>
    <p:sldId id="2971" r:id="rId14"/>
    <p:sldId id="3157" r:id="rId15"/>
    <p:sldId id="915" r:id="rId16"/>
    <p:sldId id="410" r:id="rId17"/>
    <p:sldId id="2899" r:id="rId18"/>
    <p:sldId id="3155" r:id="rId19"/>
    <p:sldId id="365" r:id="rId20"/>
    <p:sldId id="3162" r:id="rId21"/>
    <p:sldId id="2987" r:id="rId22"/>
    <p:sldId id="3154" r:id="rId23"/>
    <p:sldId id="3156" r:id="rId24"/>
    <p:sldId id="3148" r:id="rId25"/>
    <p:sldId id="291" r:id="rId26"/>
    <p:sldId id="3151" r:id="rId27"/>
    <p:sldId id="3149" r:id="rId28"/>
    <p:sldId id="290" r:id="rId29"/>
    <p:sldId id="997" r:id="rId30"/>
    <p:sldId id="923" r:id="rId31"/>
    <p:sldId id="525" r:id="rId32"/>
    <p:sldId id="3167" r:id="rId33"/>
    <p:sldId id="456" r:id="rId34"/>
    <p:sldId id="483" r:id="rId35"/>
    <p:sldId id="484" r:id="rId36"/>
    <p:sldId id="931" r:id="rId37"/>
    <p:sldId id="901" r:id="rId38"/>
    <p:sldId id="3160" r:id="rId39"/>
    <p:sldId id="316" r:id="rId40"/>
    <p:sldId id="317" r:id="rId41"/>
    <p:sldId id="921" r:id="rId42"/>
    <p:sldId id="2953" r:id="rId43"/>
    <p:sldId id="3150" r:id="rId44"/>
    <p:sldId id="946" r:id="rId45"/>
    <p:sldId id="1067" r:id="rId46"/>
    <p:sldId id="3066" r:id="rId47"/>
    <p:sldId id="1051" r:id="rId48"/>
    <p:sldId id="2923" r:id="rId49"/>
    <p:sldId id="1002" r:id="rId50"/>
    <p:sldId id="445" r:id="rId51"/>
    <p:sldId id="3062" r:id="rId52"/>
    <p:sldId id="3158" r:id="rId53"/>
    <p:sldId id="3163" r:id="rId54"/>
    <p:sldId id="3089" r:id="rId55"/>
    <p:sldId id="3168" r:id="rId56"/>
    <p:sldId id="3152" r:id="rId5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361"/>
  </p:normalViewPr>
  <p:slideViewPr>
    <p:cSldViewPr snapToGrid="0" snapToObjects="1">
      <p:cViewPr varScale="1">
        <p:scale>
          <a:sx n="102" d="100"/>
          <a:sy n="102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Operations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Drifting Norms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Operational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User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Normal Science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Drift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Traders/</a:t>
          </a:r>
          <a:r>
            <a:rPr lang="en-US" sz="13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Miners/</a:t>
          </a:r>
          <a:r>
            <a:rPr lang="en-US" sz="13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  <a:r>
            <a:rPr lang="en-US" altLang="zh-CN" sz="1300" kern="1200" dirty="0"/>
            <a:t>/</a:t>
          </a:r>
          <a:r>
            <a:rPr lang="en-US" altLang="zh-CN" sz="1300" kern="1200" dirty="0">
              <a:solidFill>
                <a:srgbClr val="FF0000"/>
              </a:solidFill>
            </a:rPr>
            <a:t>DNA Editors</a:t>
          </a:r>
          <a:endParaRPr lang="en-US" sz="1300" kern="1200" dirty="0">
            <a:solidFill>
              <a:srgbClr val="FF000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192731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 Science</a:t>
          </a:r>
        </a:p>
      </dsp:txBody>
      <dsp:txXfrm>
        <a:off x="4192731" y="37343"/>
        <a:ext cx="1246641" cy="1246641"/>
      </dsp:txXfrm>
    </dsp:sp>
    <dsp:sp modelId="{C3A2FB52-DAE4-1342-973F-1F1A9B44189F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21294389"/>
            <a:gd name="adj4" fmla="val 19765234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946797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Drift</a:t>
          </a:r>
        </a:p>
      </dsp:txBody>
      <dsp:txXfrm>
        <a:off x="4946797" y="2358122"/>
        <a:ext cx="1246641" cy="1246641"/>
      </dsp:txXfrm>
    </dsp:sp>
    <dsp:sp modelId="{43E86D08-C1F7-E644-8F62-6252305C9975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4015887"/>
            <a:gd name="adj4" fmla="val 225234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72625" y="379244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Crisis</a:t>
          </a:r>
        </a:p>
      </dsp:txBody>
      <dsp:txXfrm>
        <a:off x="2972625" y="3792442"/>
        <a:ext cx="1246641" cy="1246641"/>
      </dsp:txXfrm>
    </dsp:sp>
    <dsp:sp modelId="{31E129FE-E5D5-FB46-BD01-1F01A59E0FE8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8212028"/>
            <a:gd name="adj4" fmla="val 644848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998453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Revolution</a:t>
          </a:r>
        </a:p>
      </dsp:txBody>
      <dsp:txXfrm>
        <a:off x="998453" y="2358122"/>
        <a:ext cx="1246641" cy="1246641"/>
      </dsp:txXfrm>
    </dsp:sp>
    <dsp:sp modelId="{5B9DFB95-D16C-764A-A5DB-81AC099630B9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52520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Change</a:t>
          </a:r>
        </a:p>
      </dsp:txBody>
      <dsp:txXfrm>
        <a:off x="1752520" y="37343"/>
        <a:ext cx="1246641" cy="1246641"/>
      </dsp:txXfrm>
    </dsp:sp>
    <dsp:sp modelId="{7605BA16-B350-D749-B40A-7CCE0102499D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6866872"/>
            <a:gd name="adj4" fmla="val 15197497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585549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Science</a:t>
          </a:r>
        </a:p>
      </dsp:txBody>
      <dsp:txXfrm>
        <a:off x="2585549" y="20217"/>
        <a:ext cx="710322" cy="710322"/>
      </dsp:txXfrm>
    </dsp:sp>
    <dsp:sp modelId="{C3A2FB52-DAE4-1342-973F-1F1A9B44189F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21295450"/>
            <a:gd name="adj4" fmla="val 19764304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015541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Drift</a:t>
          </a:r>
        </a:p>
      </dsp:txBody>
      <dsp:txXfrm>
        <a:off x="3015541" y="1343596"/>
        <a:ext cx="710322" cy="710322"/>
      </dsp:txXfrm>
    </dsp:sp>
    <dsp:sp modelId="{43E86D08-C1F7-E644-8F62-6252305C9975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4016986"/>
            <a:gd name="adj4" fmla="val 2251332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889807" y="2161490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Crisis</a:t>
          </a:r>
        </a:p>
      </dsp:txBody>
      <dsp:txXfrm>
        <a:off x="1889807" y="2161490"/>
        <a:ext cx="710322" cy="710322"/>
      </dsp:txXfrm>
    </dsp:sp>
    <dsp:sp modelId="{31E129FE-E5D5-FB46-BD01-1F01A59E0FE8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8213297"/>
            <a:gd name="adj4" fmla="val 6447643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64074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Revolution</a:t>
          </a:r>
        </a:p>
      </dsp:txBody>
      <dsp:txXfrm>
        <a:off x="764074" y="1343596"/>
        <a:ext cx="710322" cy="710322"/>
      </dsp:txXfrm>
    </dsp:sp>
    <dsp:sp modelId="{5B9DFB95-D16C-764A-A5DB-81AC099630B9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2300325"/>
            <a:gd name="adj4" fmla="val 10769179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194066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</a:t>
          </a:r>
        </a:p>
      </dsp:txBody>
      <dsp:txXfrm>
        <a:off x="1194066" y="20217"/>
        <a:ext cx="710322" cy="710322"/>
      </dsp:txXfrm>
    </dsp:sp>
    <dsp:sp modelId="{7605BA16-B350-D749-B40A-7CCE0102499D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6867968"/>
            <a:gd name="adj4" fmla="val 15196661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36455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Operations</a:t>
          </a:r>
        </a:p>
      </dsp:txBody>
      <dsp:txXfrm>
        <a:off x="1536455" y="69840"/>
        <a:ext cx="599116" cy="599116"/>
      </dsp:txXfrm>
    </dsp:sp>
    <dsp:sp modelId="{C3A2FB52-DAE4-1342-973F-1F1A9B44189F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952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Drifting Norms</a:t>
          </a:r>
        </a:p>
      </dsp:txBody>
      <dsp:txXfrm>
        <a:off x="1898952" y="1185491"/>
        <a:ext cx="599116" cy="599116"/>
      </dsp:txXfrm>
    </dsp:sp>
    <dsp:sp modelId="{43E86D08-C1F7-E644-8F62-6252305C9975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949922" y="1875002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Operational Crisis</a:t>
          </a:r>
        </a:p>
      </dsp:txBody>
      <dsp:txXfrm>
        <a:off x="949922" y="1875002"/>
        <a:ext cx="599116" cy="599116"/>
      </dsp:txXfrm>
    </dsp:sp>
    <dsp:sp modelId="{31E129FE-E5D5-FB46-BD01-1F01A59E0FE8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893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Revolution</a:t>
          </a:r>
        </a:p>
      </dsp:txBody>
      <dsp:txXfrm>
        <a:off x="893" y="1185491"/>
        <a:ext cx="599116" cy="599116"/>
      </dsp:txXfrm>
    </dsp:sp>
    <dsp:sp modelId="{5B9DFB95-D16C-764A-A5DB-81AC099630B9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363390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363390" y="69840"/>
        <a:ext cx="599116" cy="599116"/>
      </dsp:txXfrm>
    </dsp:sp>
    <dsp:sp modelId="{7605BA16-B350-D749-B40A-7CCE0102499D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69488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Science</a:t>
          </a:r>
        </a:p>
      </dsp:txBody>
      <dsp:txXfrm>
        <a:off x="1569488" y="15490"/>
        <a:ext cx="544541" cy="544541"/>
      </dsp:txXfrm>
    </dsp:sp>
    <dsp:sp modelId="{C3A2FB52-DAE4-1342-973F-1F1A9B44189F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21294041"/>
            <a:gd name="adj4" fmla="val 19765539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786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</a:t>
          </a:r>
        </a:p>
      </dsp:txBody>
      <dsp:txXfrm>
        <a:off x="1898786" y="1028964"/>
        <a:ext cx="544541" cy="544541"/>
      </dsp:txXfrm>
    </dsp:sp>
    <dsp:sp modelId="{43E86D08-C1F7-E644-8F62-6252305C9975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4015526"/>
            <a:gd name="adj4" fmla="val 225267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036674" y="1655325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Crisis</a:t>
          </a:r>
        </a:p>
      </dsp:txBody>
      <dsp:txXfrm>
        <a:off x="1036674" y="1655325"/>
        <a:ext cx="544541" cy="544541"/>
      </dsp:txXfrm>
    </dsp:sp>
    <dsp:sp modelId="{31E129FE-E5D5-FB46-BD01-1F01A59E0FE8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8211611"/>
            <a:gd name="adj4" fmla="val 6448757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74561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Revolution</a:t>
          </a:r>
        </a:p>
      </dsp:txBody>
      <dsp:txXfrm>
        <a:off x="174561" y="1028964"/>
        <a:ext cx="544541" cy="544541"/>
      </dsp:txXfrm>
    </dsp:sp>
    <dsp:sp modelId="{5B9DFB95-D16C-764A-A5DB-81AC099630B9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2298744"/>
            <a:gd name="adj4" fmla="val 1077024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503859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Change</a:t>
          </a:r>
        </a:p>
      </dsp:txBody>
      <dsp:txXfrm>
        <a:off x="503859" y="15490"/>
        <a:ext cx="544541" cy="544541"/>
      </dsp:txXfrm>
    </dsp:sp>
    <dsp:sp modelId="{7605BA16-B350-D749-B40A-7CCE0102499D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6866512"/>
            <a:gd name="adj4" fmla="val 15197771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843527" y="2869886"/>
          <a:ext cx="2440944" cy="616853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873639" y="2899998"/>
        <a:ext cx="2380720" cy="556629"/>
      </dsp:txXfrm>
    </dsp:sp>
    <dsp:sp modelId="{7E0DCC9E-042E-EF4D-B316-6B69A1348963}">
      <dsp:nvSpPr>
        <dsp:cNvPr id="0" name=""/>
        <dsp:cNvSpPr/>
      </dsp:nvSpPr>
      <dsp:spPr>
        <a:xfrm rot="16200000">
          <a:off x="3636761" y="2442648"/>
          <a:ext cx="8544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44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3544814" y="977039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3595503" y="1027728"/>
        <a:ext cx="936992" cy="936992"/>
      </dsp:txXfrm>
    </dsp:sp>
    <dsp:sp modelId="{861CA58E-116C-974A-8E1C-C1ED3175AE74}">
      <dsp:nvSpPr>
        <dsp:cNvPr id="0" name=""/>
        <dsp:cNvSpPr/>
      </dsp:nvSpPr>
      <dsp:spPr>
        <a:xfrm rot="1800000">
          <a:off x="4520180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5607005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5657694" y="3900423"/>
        <a:ext cx="936992" cy="936992"/>
      </dsp:txXfrm>
    </dsp:sp>
    <dsp:sp modelId="{4682F69D-925C-824B-B3DF-E1B4280CA4C4}">
      <dsp:nvSpPr>
        <dsp:cNvPr id="0" name=""/>
        <dsp:cNvSpPr/>
      </dsp:nvSpPr>
      <dsp:spPr>
        <a:xfrm rot="9000000">
          <a:off x="2442963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482624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533313" y="3900423"/>
        <a:ext cx="936992" cy="9369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911750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1911750" y="16510"/>
        <a:ext cx="576837" cy="576837"/>
      </dsp:txXfrm>
    </dsp:sp>
    <dsp:sp modelId="{2F4D02B5-4071-AF45-BB48-1CFE64DBB80C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2260279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Production Code</a:t>
          </a:r>
        </a:p>
      </dsp:txBody>
      <dsp:txXfrm>
        <a:off x="2260279" y="1089174"/>
        <a:ext cx="576837" cy="576837"/>
      </dsp:txXfrm>
    </dsp:sp>
    <dsp:sp modelId="{9A431B6C-419A-8641-B38A-C94FDB8AE560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4014314"/>
            <a:gd name="adj4" fmla="val 225378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347817" y="1752117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Function Requests</a:t>
          </a:r>
        </a:p>
      </dsp:txBody>
      <dsp:txXfrm>
        <a:off x="1347817" y="1752117"/>
        <a:ext cx="576837" cy="576837"/>
      </dsp:txXfrm>
    </dsp:sp>
    <dsp:sp modelId="{7210DCB5-8A03-2448-BADD-CCA72B468A61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435354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Customer Crisis</a:t>
          </a:r>
        </a:p>
      </dsp:txBody>
      <dsp:txXfrm>
        <a:off x="435354" y="1089174"/>
        <a:ext cx="576837" cy="576837"/>
      </dsp:txXfrm>
    </dsp:sp>
    <dsp:sp modelId="{64634BB9-CD04-1544-B9A9-383CAB17C3A9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783884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Revolution</a:t>
          </a:r>
        </a:p>
      </dsp:txBody>
      <dsp:txXfrm>
        <a:off x="783884" y="16510"/>
        <a:ext cx="576837" cy="576837"/>
      </dsp:txXfrm>
    </dsp:sp>
    <dsp:sp modelId="{8E0C84DF-0561-5248-9985-A607043D6F4D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1057041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Perform Checking</a:t>
          </a:r>
          <a:endParaRPr lang="en-US" sz="900" kern="1200" dirty="0"/>
        </a:p>
      </dsp:txBody>
      <dsp:txXfrm>
        <a:off x="1057041" y="146201"/>
        <a:ext cx="629005" cy="629005"/>
      </dsp:txXfrm>
    </dsp:sp>
    <dsp:sp modelId="{19F80668-9B79-6240-888E-FF4533CA2876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528561" y="1061554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confirmation</a:t>
          </a:r>
        </a:p>
      </dsp:txBody>
      <dsp:txXfrm>
        <a:off x="528561" y="1061554"/>
        <a:ext cx="629005" cy="629005"/>
      </dsp:txXfrm>
    </dsp:sp>
    <dsp:sp modelId="{7CD8AC59-E0CC-CF4B-9A49-FA73552BB12A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82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commit transaction</a:t>
          </a:r>
        </a:p>
      </dsp:txBody>
      <dsp:txXfrm>
        <a:off x="82" y="146201"/>
        <a:ext cx="629005" cy="629005"/>
      </dsp:txXfrm>
    </dsp:sp>
    <dsp:sp modelId="{247547AA-FAF5-2845-B0F2-C4C07C948B42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668021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</a:t>
          </a:r>
          <a:endParaRPr lang="en-US" sz="2400" kern="1200" dirty="0"/>
        </a:p>
      </dsp:txBody>
      <dsp:txXfrm>
        <a:off x="668021" y="209409"/>
        <a:ext cx="397229" cy="397229"/>
      </dsp:txXfrm>
    </dsp:sp>
    <dsp:sp modelId="{6D946487-379A-BE4B-A6CD-A107747F4BBC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7848492"/>
            <a:gd name="adj4" fmla="val 22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9449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19449" y="209409"/>
        <a:ext cx="397229" cy="397229"/>
      </dsp:txXfrm>
    </dsp:sp>
    <dsp:sp modelId="{D8CEB44B-F0B7-BA4C-8757-902B05F9570D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18648492"/>
            <a:gd name="adj4" fmla="val 130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9D90-589A-B940-9CCA-117F85904CFA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FF8B-AE8D-1144-8F3B-02BCA27BC3D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5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www.aliexpress.com</a:t>
            </a:r>
            <a:r>
              <a:rPr lang="en-US" dirty="0"/>
              <a:t>/item/33004770035.html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943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810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1992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8623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6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64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2C4D98E-41F1-674D-B398-2AC8E6617851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77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2605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828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82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455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C3A3-C418-8A42-AE8E-0AA5C861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D3B8-3046-014B-A47B-D4BB4675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5AD5-EFD3-A840-9144-BE778A4D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7A84-99E4-B64A-A9F6-B9D961BD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E0A-A09A-C049-BF14-4E7BA31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1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B7B-576B-0540-9170-B06BE91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1B1E-D403-C440-B849-4385D73D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A7F8-289B-1E46-BD1B-F78854A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4D41-EAC5-B149-B608-8EE6C71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FAB4-57D5-CF40-998E-6208E8A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669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6840E-416B-6D4E-9B81-D8782AEF5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6E7E-93AC-2C4B-A59D-E859D6F3F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F01C-B999-5743-9A51-D3FE912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FCCB-8AF5-C446-B941-7861366A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C059-1398-7348-9DE8-C06C60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39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543870"/>
            <a:ext cx="4108317" cy="2154279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4866351"/>
            <a:ext cx="4108317" cy="10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567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414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229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44146"/>
            <a:ext cx="12192000" cy="0"/>
          </a:xfrm>
          <a:prstGeom prst="line">
            <a:avLst/>
          </a:prstGeom>
          <a:ln w="19050">
            <a:solidFill>
              <a:srgbClr val="009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457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47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14641" y="1858265"/>
            <a:ext cx="9182401" cy="2376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241" y="3911362"/>
            <a:ext cx="5802801" cy="956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2532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14501" y="2798200"/>
            <a:ext cx="3163201" cy="1261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0594" y="875304"/>
            <a:ext cx="2232401" cy="763200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42092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530200" y="4113534"/>
            <a:ext cx="6674000" cy="13628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0100" y="5371946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7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87F-99ED-E342-8F1F-E35CAE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274D-E94D-404F-89D2-F01915B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52FD-C5E7-474A-B4B0-A34399F4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BF3F-F8E7-BD4D-9B8E-667D041A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7FD9-C9CE-724F-8D0B-51A993C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019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517800" y="501996"/>
            <a:ext cx="5156400" cy="27388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9400" y="3085634"/>
            <a:ext cx="5633200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1622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1298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663705" y="35142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8105" y="5373976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807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134311" y="1313638"/>
            <a:ext cx="3564800" cy="2738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67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2310" y="4077900"/>
            <a:ext cx="4126801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238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2236" y="2221940"/>
            <a:ext cx="4353200" cy="44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67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267" y="4120633"/>
            <a:ext cx="27360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19231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72724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67125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5436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1503" y="2800998"/>
            <a:ext cx="1969603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37848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2600" y="2200034"/>
            <a:ext cx="28764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733"/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733"/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733"/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733"/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10131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43996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34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573337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3337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64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91372" y="2148200"/>
            <a:ext cx="6927601" cy="256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61525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013773" y="2925074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13772" y="4634740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13413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98553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2307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2264096" y="29046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8495" y="4634740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60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2756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3032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14172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597" y="6187074"/>
            <a:ext cx="344003" cy="338554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32D-BF2C-4246-9134-5261AD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8D3-3F92-6544-A507-A29CDC1F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365B-2678-9843-98F6-EBDB1CE1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87DD6-6543-BB4E-97C7-E6FA261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3DFAA-A3D1-564A-9CCD-1EB97F0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E82E-3F48-A843-950F-C45B51A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4971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34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8493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293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37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4526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56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48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4424" y="6171685"/>
            <a:ext cx="373176" cy="369332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55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07705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46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4D7-25E6-D04D-8A73-9DB3300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E8A5-5F43-8F4D-8F3B-D8909CE2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14EA-1B68-4347-BCE4-5551D582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5197A-844D-D74D-AC5A-DFFC81AC0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A41EA-B254-D846-9360-09333F544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733F-9BC0-3743-BFDE-7E36913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BD78C-94AD-5447-9FBA-22E72DE5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50184-E5BB-8D4C-B8A5-1B09591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466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10709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0141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1937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1334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4299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00704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36391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92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CC1-C7FF-A044-8901-7F15E16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46A2F-0907-4E44-960E-89433E3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5884-3F58-1240-80B7-CDF1E068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332-FF93-CC49-92E4-29FE35BE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414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67B8B-50BB-DE49-821F-32E294F1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1841-3303-9F49-A448-D074B98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93A7-B577-C942-9A9A-2A1E905D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7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F6-F358-5447-9675-88BEA56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7672-5036-C94E-8EE4-F26B390E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F9FE-1AB4-204A-A7EE-C150F1E9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8FB1-C205-B749-9F76-EFCA53C2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A7B3-6034-BC4E-A373-A69ECB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D5027-C242-EE43-8EF0-90A8465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A0C-6E1B-1149-ADBD-28A2E63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90FB-0762-CF4A-A766-56CF719F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56D8-545E-8F48-91C0-71FC88505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1C52-935B-8442-91B4-AC6E2F06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CF66-2353-234E-8301-53E8CF1D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BE47-D310-9D4A-859C-561DFDA7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143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A1188-EA07-3B4D-AF46-7BCA446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91F1-6F7F-AB47-AD3D-310DFC59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807-201F-3F45-BD30-BD3F4C5CD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35A-53B4-4E40-9249-F62BD4B0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B7AA-6F08-B549-AFB8-64DA6654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34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66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21C01D-EA3C-4E64-B618-B8D1F8B4FA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766C6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3598" y="618707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52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609585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1219170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82875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243833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304792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365750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426709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4876678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548626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834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tx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672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idk.dev/building-a-modern-ci-cd-pipeline-in-the-serverless-era-with-gitops/" TargetMode="External"/><Relationship Id="rId7" Type="http://schemas.openxmlformats.org/officeDocument/2006/relationships/hyperlink" Target="http://www.extremetech.com/wp-content/uploads/2015/04/MooresLaw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11" Type="http://schemas.microsoft.com/office/2007/relationships/hdphoto" Target="../media/hdphoto1.wdp"/><Relationship Id="rId5" Type="http://schemas.openxmlformats.org/officeDocument/2006/relationships/hyperlink" Target="https://searchenterpriseai.techtarget.com/definition/Turing-test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aliexpress.com/item/33004770035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3.png"/><Relationship Id="rId2" Type="http://schemas.openxmlformats.org/officeDocument/2006/relationships/hyperlink" Target="http://verses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ffbot.com/products/natural-language/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youtu.be/PB_9HIgSCWc?t=45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hyperlink" Target="https://www.marinetraffic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express.com/item/33004770035.html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12" Type="http://schemas.openxmlformats.org/officeDocument/2006/relationships/image" Target="../media/image3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openxmlformats.org/officeDocument/2006/relationships/hyperlink" Target="https://en.wikipedia.org/wiki/Thomas_Kuhn" TargetMode="External"/><Relationship Id="rId5" Type="http://schemas.openxmlformats.org/officeDocument/2006/relationships/diagramColors" Target="../diagrams/colors1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extremetech.com/wp-content/uploads/2015/04/MooresLaw2.pn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newscenter.lbl.gov/2016/10/06/smallest-transistor-1-nm-gate/" TargetMode="External"/><Relationship Id="rId7" Type="http://schemas.openxmlformats.org/officeDocument/2006/relationships/hyperlink" Target="https://hasler.ece.gatech.edu/Published_papers/Technology_overview/gordon_moore_1965_articl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bangkokpost.com/tech/1779429/google-lays-claim-to-quantum-supremacy" TargetMode="Externa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sg-en/listing/959281905/wall-clock-salvador-dali-the-persistence?ga_order=most_relevant&amp;ga_search_type=all&amp;ga_view_type=gallery&amp;ga_search_query=dali+clock&amp;ref=sr_gallery-1-10&amp;from_market_listing_grid_organic=1" TargetMode="External"/><Relationship Id="rId13" Type="http://schemas.openxmlformats.org/officeDocument/2006/relationships/image" Target="../media/image4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www.slideshare.net/andreasc/mobile-megatrends-2010-vision-mobile-research/7-The_Double_Helix_Industries_mov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3.jpeg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7.pn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medium.com/@sakpalvivek02/what-elon-musk-steve-jobs-mark-zuckerberg-bill-gates-jeff-bezos-and-other-top-billionaires-have-167ea39b6063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hyperlink" Target="https://idk.dev/building-a-modern-ci-cd-pipeline-in-the-serverless-era-with-gitops/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devops.com/devops-ouroboros/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image" Target="../media/image53.png"/><Relationship Id="rId26" Type="http://schemas.microsoft.com/office/2007/relationships/hdphoto" Target="../media/hdphoto4.wdp"/><Relationship Id="rId3" Type="http://schemas.openxmlformats.org/officeDocument/2006/relationships/diagramLayout" Target="../diagrams/layout6.xml"/><Relationship Id="rId21" Type="http://schemas.openxmlformats.org/officeDocument/2006/relationships/diagramQuickStyle" Target="../diagrams/quickStyle9.xml"/><Relationship Id="rId7" Type="http://schemas.openxmlformats.org/officeDocument/2006/relationships/image" Target="../media/image52.png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5" Type="http://schemas.openxmlformats.org/officeDocument/2006/relationships/image" Target="../media/image54.png"/><Relationship Id="rId2" Type="http://schemas.openxmlformats.org/officeDocument/2006/relationships/diagramData" Target="../diagrams/data6.xml"/><Relationship Id="rId16" Type="http://schemas.openxmlformats.org/officeDocument/2006/relationships/diagramColors" Target="../diagrams/colors8.xml"/><Relationship Id="rId20" Type="http://schemas.openxmlformats.org/officeDocument/2006/relationships/diagramLayout" Target="../diagrams/layout9.xml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24" Type="http://schemas.openxmlformats.org/officeDocument/2006/relationships/hyperlink" Target="https://www.aliexpress.com/item/33004770035.html" TargetMode="External"/><Relationship Id="rId5" Type="http://schemas.openxmlformats.org/officeDocument/2006/relationships/diagramColors" Target="../diagrams/colors6.xml"/><Relationship Id="rId15" Type="http://schemas.openxmlformats.org/officeDocument/2006/relationships/diagramQuickStyle" Target="../diagrams/quickStyle8.xml"/><Relationship Id="rId23" Type="http://schemas.microsoft.com/office/2007/relationships/diagramDrawing" Target="../diagrams/drawing9.xml"/><Relationship Id="rId28" Type="http://schemas.microsoft.com/office/2007/relationships/hdphoto" Target="../media/hdphoto5.wdp"/><Relationship Id="rId10" Type="http://schemas.openxmlformats.org/officeDocument/2006/relationships/diagramQuickStyle" Target="../diagrams/quickStyle7.xml"/><Relationship Id="rId19" Type="http://schemas.openxmlformats.org/officeDocument/2006/relationships/diagramData" Target="../diagrams/data9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openxmlformats.org/officeDocument/2006/relationships/diagramColors" Target="../diagrams/colors9.xml"/><Relationship Id="rId27" Type="http://schemas.openxmlformats.org/officeDocument/2006/relationships/image" Target="../media/image55.png"/><Relationship Id="rId30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5" Type="http://schemas.openxmlformats.org/officeDocument/2006/relationships/hyperlink" Target="http://clipart-library.com/clip-art/ouroboros-transparent-13.htm" TargetMode="Externa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jpeg"/><Relationship Id="rId11" Type="http://schemas.openxmlformats.org/officeDocument/2006/relationships/image" Target="../media/image63.png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2.gif"/><Relationship Id="rId4" Type="http://schemas.openxmlformats.org/officeDocument/2006/relationships/image" Target="../media/image59.gif"/><Relationship Id="rId9" Type="http://schemas.openxmlformats.org/officeDocument/2006/relationships/hyperlink" Target="http://info.cern.ch/hypertext/WWW/TheProject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5.tiff"/><Relationship Id="rId4" Type="http://schemas.openxmlformats.org/officeDocument/2006/relationships/hyperlink" Target="https://iang.org/papers/ricardian_contract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2" Type="http://schemas.openxmlformats.org/officeDocument/2006/relationships/hyperlink" Target="https://medium.com/mit-initiative-on-the-digital-economy/creating-a-social-contract-for-the-digital-world-ad01f3785898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oogle.com.hk/url?sa=i&amp;url=https%3A%2F%2Fwww.amazon.com%2FTrust-Data-Framework-Identity-sharing%2Fdp%2F153911421X&amp;psig=AOvVaw1W3InPMfv2la1LwgQnOhN9&amp;ust=1620006078845000&amp;source=images&amp;cd=vfe&amp;ved=0CAIQjRxqFwoTCMDd1JnvqfACFQAAAAAdAAAAABAJ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ip.mitpress.mit.edu/new-economy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9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6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75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ambda_calculu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catlab.org/nlab/show/natural+transformation" TargetMode="External"/><Relationship Id="rId7" Type="http://schemas.openxmlformats.org/officeDocument/2006/relationships/image" Target="../media/image8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File:HomotopySmall.gif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en.wikipedia.org/wiki/Path_(topology)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diagramLayout" Target="../diagrams/layout10.xml"/><Relationship Id="rId7" Type="http://schemas.openxmlformats.org/officeDocument/2006/relationships/image" Target="../media/image8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diagramLayout" Target="../diagrams/layout11.xml"/><Relationship Id="rId7" Type="http://schemas.openxmlformats.org/officeDocument/2006/relationships/hyperlink" Target="https://www.aliexpress.com/item/33004770035.html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83.png"/><Relationship Id="rId12" Type="http://schemas.openxmlformats.org/officeDocument/2006/relationships/image" Target="../media/image86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85.jpeg"/><Relationship Id="rId4" Type="http://schemas.openxmlformats.org/officeDocument/2006/relationships/diagramQuickStyle" Target="../diagrams/quickStyle1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qhiwEAt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5.png"/><Relationship Id="rId5" Type="http://schemas.openxmlformats.org/officeDocument/2006/relationships/hyperlink" Target="https://www.researchgate.net/figure/The-composition-and-structure-of-cybernetics_fig4_300131568" TargetMode="Externa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jpeg"/><Relationship Id="rId7" Type="http://schemas.openxmlformats.org/officeDocument/2006/relationships/hyperlink" Target="https://youtu.be/hjpHsXRp790" TargetMode="External"/><Relationship Id="rId2" Type="http://schemas.openxmlformats.org/officeDocument/2006/relationships/hyperlink" Target="https://www.duckietown.org/about/duckietown-found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hyperlink" Target="https://www.duckietown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0.tiff"/><Relationship Id="rId4" Type="http://schemas.openxmlformats.org/officeDocument/2006/relationships/hyperlink" Target="http://vectorstock.com/19590847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xlp.pub/index.php/Hyperlink" TargetMode="Externa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wiki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jmVfDbqRxKo" TargetMode="Externa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integratedreporting.org/wp-content/uploads/2013/12/13-12-08-THE-INTERNATIONAL-IR-FRAMEWORK-2-1.pdf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www.aliexpress.com/item/33004770035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xlp.pub/index.php/ICT_Awareness_and_Competency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hyperlink" Target="https://xlp.pub/" TargetMode="External"/><Relationship Id="rId12" Type="http://schemas.openxmlformats.org/officeDocument/2006/relationships/hyperlink" Target="https://xlp.pub/index.php/Modern_Brows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xlp.pub/index.php/Hyperlink" TargetMode="External"/><Relationship Id="rId11" Type="http://schemas.openxmlformats.org/officeDocument/2006/relationships/hyperlink" Target="https://xlp.pub/index.php/ICT" TargetMode="External"/><Relationship Id="rId5" Type="http://schemas.openxmlformats.org/officeDocument/2006/relationships/hyperlink" Target="https://xlp.pub/index.php/Data_asset" TargetMode="External"/><Relationship Id="rId15" Type="http://schemas.openxmlformats.org/officeDocument/2006/relationships/image" Target="../media/image20.tiff"/><Relationship Id="rId10" Type="http://schemas.openxmlformats.org/officeDocument/2006/relationships/hyperlink" Target="https://xlp.pub/index.php/Digital_divide" TargetMode="External"/><Relationship Id="rId4" Type="http://schemas.openxmlformats.org/officeDocument/2006/relationships/hyperlink" Target="https://xlp.pub/index.php/Data_Workflow" TargetMode="External"/><Relationship Id="rId9" Type="http://schemas.openxmlformats.org/officeDocument/2006/relationships/hyperlink" Target="https://thewiki.us/index.php/ICT_Awareness_and_Competency" TargetMode="External"/><Relationship Id="rId14" Type="http://schemas.openxmlformats.org/officeDocument/2006/relationships/hyperlink" Target="http://vectorstock.com/195908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218588"/>
            <a:ext cx="4609174" cy="2154279"/>
          </a:xfrm>
        </p:spPr>
        <p:txBody>
          <a:bodyPr>
            <a:normAutofit/>
          </a:bodyPr>
          <a:lstStyle/>
          <a:p>
            <a:r>
              <a:rPr lang="en-GB" sz="4400" dirty="0"/>
              <a:t>Thread 5 Intro: ICT Awareness &amp; Competency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3817193"/>
            <a:ext cx="4108317" cy="1049158"/>
          </a:xfrm>
        </p:spPr>
        <p:txBody>
          <a:bodyPr/>
          <a:lstStyle/>
          <a:p>
            <a:r>
              <a:rPr lang="en-GB" dirty="0"/>
              <a:t>Ken Lazarus, Ben Koo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986" y="5415084"/>
            <a:ext cx="4108317" cy="56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4, 2021</a:t>
            </a:r>
          </a:p>
        </p:txBody>
      </p:sp>
      <p:pic>
        <p:nvPicPr>
          <p:cNvPr id="8" name="Picture 2" descr="GitOps Graphic">
            <a:hlinkClick r:id="rId3"/>
            <a:extLst>
              <a:ext uri="{FF2B5EF4-FFF2-40B4-BE49-F238E27FC236}">
                <a16:creationId xmlns:a16="http://schemas.microsoft.com/office/drawing/2014/main" id="{3F397D77-A1F2-A648-868C-DEDA6A13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218" y="1692829"/>
            <a:ext cx="6713495" cy="37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3DE7C95-A562-BC46-A9FB-3D9510A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0" y="1121079"/>
            <a:ext cx="2724483" cy="18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resLaw2">
            <a:hlinkClick r:id="rId7"/>
            <a:extLst>
              <a:ext uri="{FF2B5EF4-FFF2-40B4-BE49-F238E27FC236}">
                <a16:creationId xmlns:a16="http://schemas.microsoft.com/office/drawing/2014/main" id="{37F3A14B-4F00-B84D-8575-8CE52A63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1" y="4121607"/>
            <a:ext cx="2724482" cy="18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69323-1642-924B-96CD-1B87F2BA6F41}"/>
              </a:ext>
            </a:extLst>
          </p:cNvPr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D0D1A2E8-7F45-B142-AAA4-C7E9A84ED0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310" y="2788603"/>
            <a:ext cx="1413506" cy="14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17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762" y="231293"/>
            <a:ext cx="10546477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The Digital way to Govern Activities in Space-Time</a:t>
            </a:r>
          </a:p>
          <a:p>
            <a:pPr algn="ctr" defTabSz="1219170" hangingPunct="0">
              <a:defRPr/>
            </a:pPr>
            <a:r>
              <a:rPr lang="en-US" sz="36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133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(labeling things at a Global Scale)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3111713" y="6550223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http://</a:t>
            </a:r>
            <a:r>
              <a:rPr lang="en-US" sz="1400" kern="0" dirty="0" err="1">
                <a:latin typeface="Arial"/>
                <a:cs typeface="Arial"/>
                <a:sym typeface="Arial"/>
                <a:hlinkClick r:id="rId2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 </a:t>
            </a:r>
            <a:endParaRPr lang="en-US" sz="1400" kern="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28" y="1759853"/>
            <a:ext cx="8295109" cy="4665999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49F9799-E7A0-2744-AD0F-D3D4AAAC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1" y="2636772"/>
            <a:ext cx="2939708" cy="187829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93119E90-8636-ED4B-BFB3-D60BB1762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2" y="4658304"/>
            <a:ext cx="2939707" cy="2045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F4F14-FC10-9F4A-80D6-3E1817875F1A}"/>
              </a:ext>
            </a:extLst>
          </p:cNvPr>
          <p:cNvSpPr txBox="1"/>
          <p:nvPr/>
        </p:nvSpPr>
        <p:spPr>
          <a:xfrm>
            <a:off x="8758459" y="1875147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ICT Term:</a:t>
            </a:r>
          </a:p>
          <a:p>
            <a:r>
              <a:rPr lang="en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</a:p>
        </p:txBody>
      </p:sp>
    </p:spTree>
    <p:extLst>
      <p:ext uri="{BB962C8B-B14F-4D97-AF65-F5344CB8AC3E}">
        <p14:creationId xmlns:p14="http://schemas.microsoft.com/office/powerpoint/2010/main" val="19408550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Public access to Spatial/Temporal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23" y="2070492"/>
            <a:ext cx="6099042" cy="3678710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364" y="1867534"/>
            <a:ext cx="5797706" cy="4084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8497080" y="6468920"/>
            <a:ext cx="1694375" cy="15388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0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TW" sz="1000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2297857" y="6468920"/>
            <a:ext cx="1694375" cy="15388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lang="en-TW" sz="900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FFC2B-5EDB-A04A-9D9B-9DDF85112711}"/>
              </a:ext>
            </a:extLst>
          </p:cNvPr>
          <p:cNvSpPr txBox="1"/>
          <p:nvPr/>
        </p:nvSpPr>
        <p:spPr>
          <a:xfrm>
            <a:off x="1769238" y="1211948"/>
            <a:ext cx="8653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Web Browsers are devices for intuitive “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57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415600" y="309796"/>
            <a:ext cx="11360800" cy="10471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9" y="2099114"/>
            <a:ext cx="6366467" cy="4378887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744" y="1564460"/>
            <a:ext cx="4017243" cy="401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031" y="3180843"/>
            <a:ext cx="1774687" cy="99329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40" y="2830427"/>
            <a:ext cx="5407269" cy="342900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82" y="1564461"/>
            <a:ext cx="4133719" cy="2621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7549018" y="6312951"/>
            <a:ext cx="424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dirty="0"/>
              <a:t>The fast changing pace forced the ICT to come up with </a:t>
            </a:r>
            <a:r>
              <a:rPr lang="en-US" dirty="0">
                <a:solidFill>
                  <a:srgbClr val="FF0000"/>
                </a:solidFill>
              </a:rPr>
              <a:t>ITIL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EFD4-7740-614C-9DDB-5723B5F57788}"/>
              </a:ext>
            </a:extLst>
          </p:cNvPr>
          <p:cNvSpPr txBox="1"/>
          <p:nvPr/>
        </p:nvSpPr>
        <p:spPr>
          <a:xfrm>
            <a:off x="4652866" y="5435292"/>
            <a:ext cx="240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p.97 of Effective IT Service Management to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and Beyond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Rob Addy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735F9-5029-4048-AAA2-ECFB585619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128" y="2085237"/>
            <a:ext cx="3339219" cy="3350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82C0-C519-8348-82E7-2C48803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6" y="2385104"/>
            <a:ext cx="4246632" cy="2507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25197-A3AA-E44E-989B-99E1036925A0}"/>
              </a:ext>
            </a:extLst>
          </p:cNvPr>
          <p:cNvSpPr txBox="1"/>
          <p:nvPr/>
        </p:nvSpPr>
        <p:spPr>
          <a:xfrm>
            <a:off x="1339452" y="5204460"/>
            <a:ext cx="17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p.33 of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for Dummies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Peter Fareden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4764E-69E5-674E-BD76-44B6E6239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13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726D-7ABD-A040-A6DB-C482EC13FA38}"/>
              </a:ext>
            </a:extLst>
          </p:cNvPr>
          <p:cNvSpPr txBox="1"/>
          <p:nvPr/>
        </p:nvSpPr>
        <p:spPr>
          <a:xfrm>
            <a:off x="2749378" y="950277"/>
            <a:ext cx="6693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ITIL</a:t>
            </a:r>
            <a:r>
              <a:rPr lang="en-US" sz="2000" dirty="0"/>
              <a:t>: Information Technology Infrastructure Library (</a:t>
            </a:r>
            <a:r>
              <a:rPr lang="en-US" sz="2000" dirty="0">
                <a:solidFill>
                  <a:srgbClr val="FF0000"/>
                </a:solidFill>
              </a:rPr>
              <a:t>Dictionary</a:t>
            </a:r>
            <a:r>
              <a:rPr lang="en-US" sz="2000" dirty="0"/>
              <a:t>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29AD0-D393-4946-8B28-BF20C6F40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044" y="2134733"/>
            <a:ext cx="3339219" cy="3008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E6A3D8-930E-194B-92AA-66ACB94C42FD}"/>
              </a:ext>
            </a:extLst>
          </p:cNvPr>
          <p:cNvSpPr txBox="1"/>
          <p:nvPr/>
        </p:nvSpPr>
        <p:spPr>
          <a:xfrm>
            <a:off x="3414720" y="1335139"/>
            <a:ext cx="5362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ICT Operations.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CF28A-DD3F-A249-89DD-DE8ADC8B6499}"/>
              </a:ext>
            </a:extLst>
          </p:cNvPr>
          <p:cNvSpPr txBox="1"/>
          <p:nvPr/>
        </p:nvSpPr>
        <p:spPr>
          <a:xfrm>
            <a:off x="8649283" y="5332540"/>
            <a:ext cx="240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IBM’s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</a:t>
            </a:r>
            <a:r>
              <a:rPr lang="en-US" sz="1200" dirty="0"/>
              <a:t>Web Site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316337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396685"/>
              </p:ext>
            </p:extLst>
          </p:nvPr>
        </p:nvGraphicFramePr>
        <p:xfrm>
          <a:off x="2570480" y="2032136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coin-phrased innovation as “</a:t>
            </a:r>
            <a:r>
              <a:rPr lang="en-US" dirty="0">
                <a:solidFill>
                  <a:srgbClr val="FF0000"/>
                </a:solidFill>
              </a:rPr>
              <a:t>Paradigm</a:t>
            </a:r>
            <a:r>
              <a:rPr lang="en-US" dirty="0"/>
              <a:t> Change”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8318867" y="1153198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27" y="1713651"/>
            <a:ext cx="2966440" cy="455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5225313" y="3989142"/>
            <a:ext cx="174137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Ouroboros Snake</a:t>
            </a:r>
          </a:p>
          <a:p>
            <a:pPr algn="ctr"/>
            <a:r>
              <a:rPr lang="en-TW" sz="1467" dirty="0"/>
              <a:t>in five </a:t>
            </a:r>
            <a:r>
              <a:rPr lang="en-TW" sz="1467" dirty="0">
                <a:solidFill>
                  <a:srgbClr val="FF0000"/>
                </a:solidFill>
              </a:rPr>
              <a:t>named</a:t>
            </a:r>
            <a:r>
              <a:rPr lang="en-TW" sz="1467" dirty="0"/>
              <a:t>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09DE-AD30-7949-B950-749830D7BF4C}"/>
              </a:ext>
            </a:extLst>
          </p:cNvPr>
          <p:cNvSpPr txBox="1"/>
          <p:nvPr/>
        </p:nvSpPr>
        <p:spPr>
          <a:xfrm>
            <a:off x="141917" y="963687"/>
            <a:ext cx="520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A </a:t>
            </a:r>
            <a:r>
              <a:rPr lang="en-TW" sz="1600" dirty="0">
                <a:solidFill>
                  <a:srgbClr val="FF0000"/>
                </a:solidFill>
              </a:rPr>
              <a:t>pardigm</a:t>
            </a:r>
            <a:r>
              <a:rPr lang="en-TW" sz="1600" dirty="0"/>
              <a:t> is a situation that cannot be represented by earlier vocabulary. Therefore, people’s “</a:t>
            </a:r>
            <a:r>
              <a:rPr lang="en-TW" sz="1600" dirty="0">
                <a:solidFill>
                  <a:srgbClr val="FF0000"/>
                </a:solidFill>
              </a:rPr>
              <a:t>dictionary</a:t>
            </a:r>
            <a:r>
              <a:rPr lang="en-TW" sz="1600" dirty="0"/>
              <a:t>” must be</a:t>
            </a:r>
          </a:p>
          <a:p>
            <a:r>
              <a:rPr lang="en-US" sz="1600" dirty="0"/>
              <a:t>u</a:t>
            </a:r>
            <a:r>
              <a:rPr lang="en-TW" sz="1600" dirty="0"/>
              <a:t>pdated accordingly.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228DD7-91F1-5E41-96F7-72B67465B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14</a:t>
            </a:fld>
            <a:endParaRPr lang="en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670E293B-4531-B04A-8ED9-231E4B8A80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027" y="2683241"/>
            <a:ext cx="3147946" cy="3147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8FD79-610A-9A4C-9D42-B6553672A0C2}"/>
              </a:ext>
            </a:extLst>
          </p:cNvPr>
          <p:cNvCxnSpPr>
            <a:cxnSpLocks/>
          </p:cNvCxnSpPr>
          <p:nvPr/>
        </p:nvCxnSpPr>
        <p:spPr>
          <a:xfrm flipH="1">
            <a:off x="7669974" y="1656427"/>
            <a:ext cx="648893" cy="661745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83CC30AA-4CC2-2345-B70C-1A1D8F8BB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611" y="2074532"/>
            <a:ext cx="2915754" cy="3578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6D8359-D338-394A-B0A7-594B6231DB69}"/>
              </a:ext>
            </a:extLst>
          </p:cNvPr>
          <p:cNvSpPr txBox="1"/>
          <p:nvPr/>
        </p:nvSpPr>
        <p:spPr>
          <a:xfrm>
            <a:off x="8641778" y="5755917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Thmoas Kuhn in 1973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 source: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wikipedia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17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dirty="0"/>
              <a:t> </a:t>
            </a:r>
            <a:r>
              <a:rPr lang="en-US" dirty="0"/>
              <a:t>prescribes Windows of Opportunities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1273377" y="4170521"/>
            <a:ext cx="3674404" cy="2571902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15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BB4E5-7906-8645-9BAA-EE646DCB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77" y="1401437"/>
            <a:ext cx="3674404" cy="257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2D7B0-9EBC-8D49-9738-D844424AE031}"/>
              </a:ext>
            </a:extLst>
          </p:cNvPr>
          <p:cNvSpPr txBox="1"/>
          <p:nvPr/>
        </p:nvSpPr>
        <p:spPr>
          <a:xfrm>
            <a:off x="1367153" y="979019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 Moore, Intel Founder</a:t>
            </a:r>
          </a:p>
        </p:txBody>
      </p:sp>
      <p:pic>
        <p:nvPicPr>
          <p:cNvPr id="10" name="Picture 9" descr="MooresLaw2">
            <a:hlinkClick r:id="rId6"/>
            <a:extLst>
              <a:ext uri="{FF2B5EF4-FFF2-40B4-BE49-F238E27FC236}">
                <a16:creationId xmlns:a16="http://schemas.microsoft.com/office/drawing/2014/main" id="{71E39923-789D-4242-A332-668369AC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540" y="1605091"/>
            <a:ext cx="6191860" cy="4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D501-3852-9C47-A328-E5A8B903388B}"/>
              </a:ext>
            </a:extLst>
          </p:cNvPr>
          <p:cNvSpPr txBox="1"/>
          <p:nvPr/>
        </p:nvSpPr>
        <p:spPr>
          <a:xfrm>
            <a:off x="5630839" y="5817513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transitor count doubles every 18 months…</a:t>
            </a:r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identified a measurement to anticipate the </a:t>
            </a:r>
            <a:r>
              <a:rPr lang="en-US" sz="2400" b="1" i="1" dirty="0">
                <a:solidFill>
                  <a:srgbClr val="FF0000"/>
                </a:solidFill>
              </a:rPr>
              <a:t>Physical dimensions of Data</a:t>
            </a:r>
            <a:endParaRPr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BED1B25-21CF-E24B-95DC-D02F76BB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697" y="3169084"/>
            <a:ext cx="2884749" cy="2160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B6D88-211A-4D4A-8348-10F3A03D3AE0}"/>
              </a:ext>
            </a:extLst>
          </p:cNvPr>
          <p:cNvSpPr txBox="1"/>
          <p:nvPr/>
        </p:nvSpPr>
        <p:spPr>
          <a:xfrm>
            <a:off x="8422597" y="59481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 smallest Transitor, ever!</a:t>
            </a:r>
            <a:endParaRPr lang="en-TW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Berkeley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76EEA-AA4D-B14E-A752-E5966D1AB6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38" y="3169084"/>
            <a:ext cx="3044696" cy="2083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8FB2E-B609-3045-8D4D-AA1FAC63C091}"/>
              </a:ext>
            </a:extLst>
          </p:cNvPr>
          <p:cNvSpPr txBox="1"/>
          <p:nvPr/>
        </p:nvSpPr>
        <p:spPr>
          <a:xfrm>
            <a:off x="89923" y="5655756"/>
            <a:ext cx="370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6"/>
              </a:rPr>
              <a:t>Google lays claim to 'quantum supremacy’</a:t>
            </a:r>
            <a:endParaRPr lang="en-US" sz="1600" dirty="0"/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Bangkok Post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C74C5235-DEC7-104F-993E-27BA8E01A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574" y="860886"/>
            <a:ext cx="4728742" cy="5881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E8112-4DAD-C748-A91C-49D9AC37780A}"/>
              </a:ext>
            </a:extLst>
          </p:cNvPr>
          <p:cNvSpPr txBox="1"/>
          <p:nvPr/>
        </p:nvSpPr>
        <p:spPr>
          <a:xfrm>
            <a:off x="7997835" y="1965635"/>
            <a:ext cx="400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mechanism on the 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worth of Data changed our lives.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83F64-2052-F44F-B6DA-A52B58A877B1}"/>
              </a:ext>
            </a:extLst>
          </p:cNvPr>
          <p:cNvSpPr txBox="1"/>
          <p:nvPr/>
        </p:nvSpPr>
        <p:spPr>
          <a:xfrm>
            <a:off x="89923" y="2014985"/>
            <a:ext cx="3329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Quantum Physics?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currently minimal physical phenomena that can reach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04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Data Awareness Learning Outcome: (</a:t>
            </a:r>
            <a:r>
              <a:rPr lang="en-US" sz="2400" dirty="0">
                <a:solidFill>
                  <a:srgbClr val="FF0000"/>
                </a:solidFill>
              </a:rPr>
              <a:t>Namespace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Management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Managing a fast-evolving Vocabulary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61237"/>
              </p:ext>
            </p:extLst>
          </p:nvPr>
        </p:nvGraphicFramePr>
        <p:xfrm>
          <a:off x="2500053" y="1582021"/>
          <a:ext cx="7191893" cy="50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9030137" y="1261457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 flipH="1">
            <a:off x="7948246" y="1630789"/>
            <a:ext cx="996463" cy="549703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1CDB41EA-3350-3D46-BADF-20976E3B3B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647" y="2498684"/>
            <a:ext cx="3048706" cy="304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D4B7B-E7B0-1A43-AF70-8F028BDFC901}"/>
              </a:ext>
            </a:extLst>
          </p:cNvPr>
          <p:cNvSpPr txBox="1"/>
          <p:nvPr/>
        </p:nvSpPr>
        <p:spPr>
          <a:xfrm>
            <a:off x="4929654" y="6577972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image source by clicking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here</a:t>
            </a:r>
            <a:endParaRPr lang="en-TW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A3A85-BC0E-BC4F-8C28-C63DFB29DB89}"/>
              </a:ext>
            </a:extLst>
          </p:cNvPr>
          <p:cNvSpPr txBox="1"/>
          <p:nvPr/>
        </p:nvSpPr>
        <p:spPr>
          <a:xfrm>
            <a:off x="8697672" y="2924687"/>
            <a:ext cx="3078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prescribed the </a:t>
            </a:r>
          </a:p>
          <a:p>
            <a:pPr algn="ctr"/>
            <a:r>
              <a:rPr lang="en-TW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anticipated clock speed </a:t>
            </a:r>
          </a:p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paradigm shifts</a:t>
            </a:r>
          </a:p>
          <a:p>
            <a:pPr algn="ctr"/>
            <a:endParaRPr lang="en-TW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the last 50+ years…</a:t>
            </a:r>
          </a:p>
        </p:txBody>
      </p:sp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C7723B62-1D86-014B-B40D-E10585133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38" y="2656326"/>
            <a:ext cx="2216158" cy="3491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EA8D7-6176-3840-8063-905C49F39115}"/>
              </a:ext>
            </a:extLst>
          </p:cNvPr>
          <p:cNvSpPr txBox="1"/>
          <p:nvPr/>
        </p:nvSpPr>
        <p:spPr>
          <a:xfrm>
            <a:off x="323167" y="1480381"/>
            <a:ext cx="296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world under observable acceleration in terms of Industry Clock Speed.</a:t>
            </a:r>
          </a:p>
        </p:txBody>
      </p:sp>
      <p:pic>
        <p:nvPicPr>
          <p:cNvPr id="5" name="Picture 4">
            <a:hlinkClick r:id="rId12"/>
            <a:extLst>
              <a:ext uri="{FF2B5EF4-FFF2-40B4-BE49-F238E27FC236}">
                <a16:creationId xmlns:a16="http://schemas.microsoft.com/office/drawing/2014/main" id="{93E3AC86-18E0-AD44-BC0F-9442047036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693" y="4683494"/>
            <a:ext cx="2438047" cy="1723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E0C87-59B3-2C4C-A830-1B2673CEC3C7}"/>
              </a:ext>
            </a:extLst>
          </p:cNvPr>
          <p:cNvSpPr txBox="1"/>
          <p:nvPr/>
        </p:nvSpPr>
        <p:spPr>
          <a:xfrm>
            <a:off x="8922162" y="6577972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Mobile Megatrends 2010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05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is the Awareness of Exponential Opportunities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678091"/>
              </p:ext>
            </p:extLst>
          </p:nvPr>
        </p:nvGraphicFramePr>
        <p:xfrm>
          <a:off x="0" y="3967619"/>
          <a:ext cx="4489938" cy="28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4849257" y="1269167"/>
            <a:ext cx="629306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equipped visionary enterpreneurs to </a:t>
            </a:r>
          </a:p>
          <a:p>
            <a:pPr algn="ctr" defTabSz="1219170" hangingPunct="0"/>
            <a:r>
              <a:rPr lang="en-TW" sz="2400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s</a:t>
            </a:r>
            <a:r>
              <a:rPr lang="en-TW" sz="1867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ystematically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 attack traditional industries…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>
            <a:off x="1528175" y="3532340"/>
            <a:ext cx="0" cy="563671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E083CD-05CB-8546-805D-62232EB71A8B}"/>
              </a:ext>
            </a:extLst>
          </p:cNvPr>
          <p:cNvSpPr txBox="1"/>
          <p:nvPr/>
        </p:nvSpPr>
        <p:spPr>
          <a:xfrm>
            <a:off x="415600" y="2481369"/>
            <a:ext cx="4246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Musk, Jobs , Zuckerberg, Gates , Bezos And Other Top Billionaires Have In Common That Everyone Do Not Know. </a:t>
            </a:r>
          </a:p>
          <a:p>
            <a:r>
              <a:rPr lang="en-US" sz="1400" b="1" dirty="0"/>
              <a:t>		by Vivek </a:t>
            </a:r>
            <a:r>
              <a:rPr lang="en-US" sz="1400" b="1" dirty="0" err="1"/>
              <a:t>Sakpal</a:t>
            </a:r>
            <a:r>
              <a:rPr lang="en-US" sz="1400" b="1" dirty="0"/>
              <a:t>  May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8B33-0180-EB4A-8998-EB4548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5456" y="4478215"/>
            <a:ext cx="1605345" cy="16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F0E6-18DA-104B-AE9E-FF4485A3A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74" y="2112391"/>
            <a:ext cx="2851434" cy="4555006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1DB918E-EC4B-B14C-9707-A2D70C86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00" y="1257240"/>
            <a:ext cx="4246675" cy="11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Cycles do not specify a “constant” clock speed.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71621"/>
              </p:ext>
            </p:extLst>
          </p:nvPr>
        </p:nvGraphicFramePr>
        <p:xfrm>
          <a:off x="4846519" y="901873"/>
          <a:ext cx="2498962" cy="2527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5D9172A-56BE-3249-99DA-2A5C897C5E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32" y="3609706"/>
            <a:ext cx="5742727" cy="3003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DCA0E-E8D8-0B47-9CA0-D33DF54ADE7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643" y="3609706"/>
            <a:ext cx="5742727" cy="3003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ACDE6-B35E-4F4D-B542-0C711C855A20}"/>
              </a:ext>
            </a:extLst>
          </p:cNvPr>
          <p:cNvSpPr txBox="1"/>
          <p:nvPr/>
        </p:nvSpPr>
        <p:spPr>
          <a:xfrm>
            <a:off x="5789666" y="155322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05E0-CC22-FE49-ACF1-C142951F4E8D}"/>
              </a:ext>
            </a:extLst>
          </p:cNvPr>
          <p:cNvSpPr txBox="1"/>
          <p:nvPr/>
        </p:nvSpPr>
        <p:spPr>
          <a:xfrm>
            <a:off x="2960871" y="451145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678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F9587C-33BE-0A43-B07E-9DDE341C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6939794" y="350728"/>
            <a:ext cx="4356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/>
              <a:t>Thread 5 Content Structure</a:t>
            </a:r>
            <a:endParaRPr lang="en-TW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E3B69B-91C4-1448-AA15-649DC58D5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053" y="4288537"/>
            <a:ext cx="3018640" cy="25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DevOps, Data Ops, AI/ML Ops, </a:t>
            </a:r>
            <a:r>
              <a:rPr lang="en-US" sz="3600" dirty="0" err="1"/>
              <a:t>GitOps</a:t>
            </a:r>
            <a:endParaRPr sz="3600" dirty="0"/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4555657A-081D-A643-B720-39CEEC3D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5318"/>
            <a:ext cx="12192000" cy="57742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5316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One Cycle</a:t>
            </a:r>
            <a:r>
              <a:rPr dirty="0"/>
              <a:t>: Git as the </a:t>
            </a:r>
            <a:r>
              <a:rPr dirty="0">
                <a:solidFill>
                  <a:srgbClr val="FF0000"/>
                </a:solidFill>
              </a:rPr>
              <a:t>Single Source</a:t>
            </a:r>
            <a:r>
              <a:rPr dirty="0"/>
              <a:t> of Truth</a:t>
            </a:r>
          </a:p>
        </p:txBody>
      </p:sp>
      <p:pic>
        <p:nvPicPr>
          <p:cNvPr id="11266" name="Picture 2" descr="GitOps Graphic">
            <a:hlinkClick r:id="rId2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9503" y="892714"/>
            <a:ext cx="9932994" cy="558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DA03-FC2B-234A-B287-0A409FCF3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21</a:t>
            </a:fld>
            <a:endParaRPr lang="e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74BF1EA-A18A-5544-8C87-7E20F2DC6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749038"/>
              </p:ext>
            </p:extLst>
          </p:nvPr>
        </p:nvGraphicFramePr>
        <p:xfrm>
          <a:off x="4787055" y="4390566"/>
          <a:ext cx="2617890" cy="2200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853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Two Cycle presents </a:t>
            </a:r>
            <a:r>
              <a:rPr lang="en-US" dirty="0"/>
              <a:t>a story of DevOps</a:t>
            </a:r>
            <a:endParaRPr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0467AA1B-A0B5-4C4F-8C89-6E6B181F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6" y="1069100"/>
            <a:ext cx="7444447" cy="515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E0648-044F-7342-9A7C-CD613A0735E4}"/>
              </a:ext>
            </a:extLst>
          </p:cNvPr>
          <p:cNvSpPr txBox="1"/>
          <p:nvPr/>
        </p:nvSpPr>
        <p:spPr>
          <a:xfrm>
            <a:off x="2957960" y="6309975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https://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-ouroboros/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22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Three Cycles </a:t>
            </a:r>
            <a:r>
              <a:rPr lang="en-US" dirty="0"/>
              <a:t>covers micro/meso/macro Time Scales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2032000" y="1478512"/>
          <a:ext cx="8128000" cy="5166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5" y="1543841"/>
            <a:ext cx="640927" cy="63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7754401" y="1550268"/>
            <a:ext cx="2689116" cy="861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Three Asynchronous </a:t>
            </a:r>
          </a:p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Clocks in their respective</a:t>
            </a:r>
          </a:p>
          <a:p>
            <a:pPr algn="ctr" defTabSz="1219170" hangingPunct="0"/>
            <a:r>
              <a:rPr lang="en-US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C</a:t>
            </a:r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448707" y="4458382"/>
          <a:ext cx="3272472" cy="232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8853932" y="5102131"/>
          <a:ext cx="1686129" cy="171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344" y="1590277"/>
            <a:ext cx="609672" cy="63225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5527221" y="1484686"/>
          <a:ext cx="1084700" cy="81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7114529" y="6344703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2628028" y="6354875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4902370" y="214600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3146577" y="5021126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7130557" y="5021126"/>
            <a:ext cx="243368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5230500" y="1244951"/>
            <a:ext cx="17956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23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0536E-F762-044A-8082-67FCC904B573}"/>
              </a:ext>
            </a:extLst>
          </p:cNvPr>
          <p:cNvSpPr txBox="1"/>
          <p:nvPr/>
        </p:nvSpPr>
        <p:spPr>
          <a:xfrm>
            <a:off x="1478405" y="1602530"/>
            <a:ext cx="3515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Responding Web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330D1-D554-AA4E-8AC1-8318F037910E}"/>
              </a:ext>
            </a:extLst>
          </p:cNvPr>
          <p:cNvSpPr txBox="1"/>
          <p:nvPr/>
        </p:nvSpPr>
        <p:spPr>
          <a:xfrm>
            <a:off x="8132826" y="4118278"/>
            <a:ext cx="324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 Web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1D624-150A-CF4C-BF49-957761CAB80C}"/>
              </a:ext>
            </a:extLst>
          </p:cNvPr>
          <p:cNvSpPr txBox="1"/>
          <p:nvPr/>
        </p:nvSpPr>
        <p:spPr>
          <a:xfrm>
            <a:off x="540655" y="3636303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Content in Protectable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26" name="Picture 25">
            <a:hlinkClick r:id="rId24"/>
            <a:extLst>
              <a:ext uri="{FF2B5EF4-FFF2-40B4-BE49-F238E27FC236}">
                <a16:creationId xmlns:a16="http://schemas.microsoft.com/office/drawing/2014/main" id="{1D21586C-8331-E54B-AF4A-932DC5E1C76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592" y="4839145"/>
            <a:ext cx="1457763" cy="1457763"/>
          </a:xfrm>
          <a:prstGeom prst="rect">
            <a:avLst/>
          </a:prstGeom>
        </p:spPr>
      </p:pic>
      <p:pic>
        <p:nvPicPr>
          <p:cNvPr id="27" name="Picture 26">
            <a:hlinkClick r:id="rId24"/>
            <a:extLst>
              <a:ext uri="{FF2B5EF4-FFF2-40B4-BE49-F238E27FC236}">
                <a16:creationId xmlns:a16="http://schemas.microsoft.com/office/drawing/2014/main" id="{27E8B20D-1E74-B149-923F-C616168E8F5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28" y="5472231"/>
            <a:ext cx="824677" cy="824677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57628DA0-4390-BE45-BD55-FB279CDB254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786" y="1680222"/>
            <a:ext cx="452364" cy="452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4DFC09-48DA-A247-A529-430394599CA5}"/>
              </a:ext>
            </a:extLst>
          </p:cNvPr>
          <p:cNvSpPr txBox="1"/>
          <p:nvPr/>
        </p:nvSpPr>
        <p:spPr>
          <a:xfrm>
            <a:off x="2371318" y="1964023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ADF56-E805-CC41-95E3-7C02A710CF14}"/>
              </a:ext>
            </a:extLst>
          </p:cNvPr>
          <p:cNvSpPr txBox="1"/>
          <p:nvPr/>
        </p:nvSpPr>
        <p:spPr>
          <a:xfrm>
            <a:off x="8853932" y="4410149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5EC1E-C245-BB42-A92B-D18CB87B78F0}"/>
              </a:ext>
            </a:extLst>
          </p:cNvPr>
          <p:cNvSpPr txBox="1"/>
          <p:nvPr/>
        </p:nvSpPr>
        <p:spPr>
          <a:xfrm>
            <a:off x="1726954" y="3952317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</p:spTree>
    <p:extLst>
      <p:ext uri="{BB962C8B-B14F-4D97-AF65-F5344CB8AC3E}">
        <p14:creationId xmlns:p14="http://schemas.microsoft.com/office/powerpoint/2010/main" val="205427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975359" y="311413"/>
            <a:ext cx="10241280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/>
              <a:t>Blockchain</a:t>
            </a:r>
            <a:r>
              <a:rPr lang="en-US" dirty="0"/>
              <a:t> is the “Constant” </a:t>
            </a:r>
            <a:r>
              <a:rPr lang="en-US" dirty="0" err="1"/>
              <a:t>clockspeed</a:t>
            </a:r>
            <a:r>
              <a:rPr lang="en-US" dirty="0"/>
              <a:t> </a:t>
            </a:r>
            <a:r>
              <a:rPr dirty="0"/>
              <a:t>Technolog</a:t>
            </a:r>
            <a:r>
              <a:rPr lang="en-US" dirty="0"/>
              <a:t>y: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(Consistency)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836" y="2170501"/>
            <a:ext cx="6576164" cy="377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7789288" y="6360747"/>
            <a:ext cx="3028073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00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www.investopedia.com</a:t>
            </a:r>
            <a:r>
              <a:rPr lang="en-US" sz="1000" kern="0" dirty="0">
                <a:latin typeface="Arial"/>
                <a:cs typeface="Arial"/>
                <a:sym typeface="Arial"/>
              </a:rPr>
              <a:t>/terms/b/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blockchain.asp</a:t>
            </a:r>
            <a:endParaRPr lang="en-TW" sz="1000" kern="0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8393" y="631783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" smtClean="0"/>
              <a:pPr algn="r" defTabSz="1219170">
                <a:buClr>
                  <a:srgbClr val="000000"/>
                </a:buClr>
                <a:defRPr/>
              </a:pPr>
              <a:t>24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8" name="Picture 4" descr="ouroboros png&#10;">
            <a:hlinkClick r:id="rId5"/>
            <a:extLst>
              <a:ext uri="{FF2B5EF4-FFF2-40B4-BE49-F238E27FC236}">
                <a16:creationId xmlns:a16="http://schemas.microsoft.com/office/drawing/2014/main" id="{3780A6E2-0707-4F43-9CD8-48FA90F9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020" y="2220921"/>
            <a:ext cx="4235381" cy="36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B473A0-3B2F-284A-865B-75665D88CCC5}"/>
              </a:ext>
            </a:extLst>
          </p:cNvPr>
          <p:cNvSpPr txBox="1"/>
          <p:nvPr/>
        </p:nvSpPr>
        <p:spPr>
          <a:xfrm>
            <a:off x="426595" y="1532507"/>
            <a:ext cx="5189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Chained Data only becomes valuable when </a:t>
            </a:r>
          </a:p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“entangled”.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005CE-E4D3-EC45-B54A-5B508E54056A}"/>
              </a:ext>
            </a:extLst>
          </p:cNvPr>
          <p:cNvSpPr txBox="1"/>
          <p:nvPr/>
        </p:nvSpPr>
        <p:spPr>
          <a:xfrm>
            <a:off x="7014575" y="1573014"/>
            <a:ext cx="4299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Blochain is a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technology.</a:t>
            </a:r>
          </a:p>
        </p:txBody>
      </p:sp>
    </p:spTree>
    <p:extLst>
      <p:ext uri="{BB962C8B-B14F-4D97-AF65-F5344CB8AC3E}">
        <p14:creationId xmlns:p14="http://schemas.microsoft.com/office/powerpoint/2010/main" val="247142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67" dirty="0"/>
              <a:t>Enter the Age of the </a:t>
            </a:r>
            <a:r>
              <a:rPr lang="en-US" sz="2667" dirty="0">
                <a:solidFill>
                  <a:srgbClr val="FF0000"/>
                </a:solidFill>
              </a:rPr>
              <a:t>Web</a:t>
            </a:r>
            <a:endParaRPr lang="en-TW" sz="2667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36891" y="5873519"/>
            <a:ext cx="1151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Berners-Lee called his vision for the web “utopian.” </a:t>
            </a:r>
          </a:p>
          <a:p>
            <a:pPr algn="ctr"/>
            <a:r>
              <a:rPr lang="en-US" sz="2400" dirty="0"/>
              <a:t>He wanted it to be a </a:t>
            </a:r>
            <a:r>
              <a:rPr lang="en-US" sz="2400" dirty="0">
                <a:solidFill>
                  <a:srgbClr val="FF0000"/>
                </a:solidFill>
              </a:rPr>
              <a:t>place</a:t>
            </a:r>
            <a:r>
              <a:rPr lang="en-US" sz="2400" dirty="0"/>
              <a:t> where </a:t>
            </a:r>
            <a:r>
              <a:rPr lang="en-US" sz="2400" dirty="0">
                <a:solidFill>
                  <a:srgbClr val="FF0000"/>
                </a:solidFill>
              </a:rPr>
              <a:t>all people </a:t>
            </a:r>
            <a:r>
              <a:rPr lang="en-US" sz="2400" dirty="0"/>
              <a:t>had access to the best information at </a:t>
            </a:r>
            <a:r>
              <a:rPr lang="en-US" sz="2400" dirty="0">
                <a:solidFill>
                  <a:srgbClr val="FF0000"/>
                </a:solidFill>
              </a:rPr>
              <a:t>any time</a:t>
            </a:r>
            <a:r>
              <a:rPr lang="en-US" sz="24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57522" y="1777543"/>
            <a:ext cx="5180417" cy="3799989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382" y="1777543"/>
            <a:ext cx="5682228" cy="37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83" y="4944515"/>
            <a:ext cx="4372831" cy="929004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256" y="1228522"/>
            <a:ext cx="1997640" cy="5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7632-60CC-5949-BA46-28670C4D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5A3E-2898-EC4B-B84E-51E441886B8D}"/>
              </a:ext>
            </a:extLst>
          </p:cNvPr>
          <p:cNvSpPr txBox="1"/>
          <p:nvPr/>
        </p:nvSpPr>
        <p:spPr>
          <a:xfrm>
            <a:off x="6848938" y="1216763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Semantic Web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12926-1526-184E-978B-BDE486A9F4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39" y="578658"/>
            <a:ext cx="1173717" cy="1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Image courtesy: PETSEBAN on </a:t>
            </a:r>
            <a:r>
              <a:rPr lang="en-US" sz="1400" dirty="0" err="1">
                <a:solidFill>
                  <a:srgbClr val="FFFFFF"/>
                </a:solidFill>
              </a:rPr>
              <a:t>NearCoding</a:t>
            </a:r>
            <a:endParaRPr lang="en-TW" sz="14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5" y="1610147"/>
            <a:ext cx="8910673" cy="4728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8DDA7-D98A-C142-AE03-1685BBC8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E86A67A-78B3-3B40-A4E4-6F09CBDF8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10" y="4730768"/>
            <a:ext cx="2177453" cy="17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0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Digital Tools in Software Containers</a:t>
            </a:r>
            <a:endParaRPr lang="zh-CN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BD839-BFFB-574C-9670-2AE9A52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17639"/>
            <a:ext cx="10795000" cy="485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6255C-7D9B-2C48-8250-FEB6A24F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820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559"/>
            <a:ext cx="10515600" cy="1972882"/>
          </a:xfrm>
        </p:spPr>
        <p:txBody>
          <a:bodyPr>
            <a:normAutofit fontScale="90000"/>
          </a:bodyPr>
          <a:lstStyle/>
          <a:p>
            <a:pPr algn="ctr"/>
            <a:r>
              <a:rPr lang="en-TW" b="1" i="1" dirty="0"/>
              <a:t>Contract</a:t>
            </a:r>
            <a:r>
              <a:rPr lang="en-TW" dirty="0"/>
              <a:t> being a kind of </a:t>
            </a:r>
            <a:r>
              <a:rPr lang="en-TW" b="1" i="1" dirty="0"/>
              <a:t>Accountable Data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916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1926168"/>
            <a:ext cx="7534656" cy="423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3167848" y="6387535"/>
            <a:ext cx="67543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ISDA: International Swaps and Derivatives Association </a:t>
            </a:r>
            <a:endParaRPr lang="en-TW" sz="18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29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2C074-9E16-C147-8ECB-08430F4208B0}"/>
              </a:ext>
            </a:extLst>
          </p:cNvPr>
          <p:cNvSpPr txBox="1"/>
          <p:nvPr/>
        </p:nvSpPr>
        <p:spPr>
          <a:xfrm>
            <a:off x="2686925" y="1295835"/>
            <a:ext cx="651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contract is a piece of data that documents consensus.</a:t>
            </a:r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2136475" y="176510"/>
            <a:ext cx="7919047" cy="12616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Data is the Core Asset: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Code is Law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0847" y="0"/>
            <a:ext cx="240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19" y="1438111"/>
            <a:ext cx="4050361" cy="50993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" sz="1000" b="0" i="0" u="none" strike="noStrike" kern="120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2" descr="Trust:Data: A New Framework for Identity and Data sharing: Hardjono,  Thomas, Shrier, David, Pentland, Alex: 9781539114215: Amazon.com: Books">
            <a:hlinkClick r:id="rId6"/>
            <a:extLst>
              <a:ext uri="{FF2B5EF4-FFF2-40B4-BE49-F238E27FC236}">
                <a16:creationId xmlns:a16="http://schemas.microsoft.com/office/drawing/2014/main" id="{DC614BC3-DEB9-824F-802E-FDB00421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622" y="1438111"/>
            <a:ext cx="3187110" cy="509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3217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xfrm>
            <a:off x="415601" y="135649"/>
            <a:ext cx="11360800" cy="109527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Digital</a:t>
            </a:r>
            <a:r>
              <a:rPr dirty="0"/>
              <a:t> Contract</a:t>
            </a:r>
            <a:r>
              <a:rPr lang="en-US" dirty="0"/>
              <a:t> Socially bound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2101174"/>
            <a:ext cx="5407729" cy="4370717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674" y="2101174"/>
            <a:ext cx="5234069" cy="4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1A4C8-9744-6549-AA42-8E97A619D8EE}"/>
              </a:ext>
            </a:extLst>
          </p:cNvPr>
          <p:cNvSpPr txBox="1"/>
          <p:nvPr/>
        </p:nvSpPr>
        <p:spPr>
          <a:xfrm>
            <a:off x="2099750" y="1230923"/>
            <a:ext cx="7447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Smart/Digital Contract is a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onsensus Enforcement Technology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Accountable Data.</a:t>
            </a:r>
          </a:p>
        </p:txBody>
      </p:sp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2107922" y="321945"/>
            <a:ext cx="7976156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7853" y="1583546"/>
            <a:ext cx="8216292" cy="460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8066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xfrm>
            <a:off x="1871592" y="566155"/>
            <a:ext cx="8448816" cy="75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Mother Contract: Open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707861" y="2043082"/>
            <a:ext cx="7870875" cy="3254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use publicly available technologies and other resources in the learning process</a:t>
            </a:r>
            <a:endParaRPr lang="en-US" altLang="zh-CN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resolve conflicts </a:t>
            </a:r>
            <a:r>
              <a:rPr lang="en-US" altLang="zh-CN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in a dynamic context in digitized space</a:t>
            </a:r>
          </a:p>
          <a:p>
            <a:pPr marL="0" indent="0" defTabSz="609585">
              <a:buNone/>
              <a:defRPr/>
            </a:pPr>
            <a:endParaRPr lang="en-US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make decisions related to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personal digital assets</a:t>
            </a: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express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2083083" y="6143277"/>
            <a:ext cx="75087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35" y="1507013"/>
            <a:ext cx="2482300" cy="372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9001839" y="5230463"/>
            <a:ext cx="24823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hangingPunct="0">
              <a:defRPr/>
            </a:pPr>
            <a:r>
              <a:rPr lang="en-US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707860" y="2161310"/>
            <a:ext cx="7596744" cy="317889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1291125" y="1840928"/>
            <a:ext cx="141064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1291124" y="4009496"/>
            <a:ext cx="150201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FF0000"/>
                </a:solidFill>
                <a:latin typeface="Arial"/>
                <a:ea typeface="+mj-ea"/>
                <a:cs typeface="Arial"/>
                <a:sym typeface="Arial"/>
              </a:rPr>
              <a:t>Free Software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79B83-535D-4640-8C34-F09DA8E7CF41}"/>
              </a:ext>
            </a:extLst>
          </p:cNvPr>
          <p:cNvSpPr/>
          <p:nvPr/>
        </p:nvSpPr>
        <p:spPr>
          <a:xfrm>
            <a:off x="695257" y="4349680"/>
            <a:ext cx="7596745" cy="407366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55E06-8768-274D-8202-8603262A55DF}"/>
              </a:ext>
            </a:extLst>
          </p:cNvPr>
          <p:cNvSpPr txBox="1"/>
          <p:nvPr/>
        </p:nvSpPr>
        <p:spPr>
          <a:xfrm>
            <a:off x="6234926" y="4851478"/>
            <a:ext cx="235641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(See the recursive structure?)</a:t>
            </a:r>
          </a:p>
        </p:txBody>
      </p:sp>
    </p:spTree>
    <p:extLst>
      <p:ext uri="{BB962C8B-B14F-4D97-AF65-F5344CB8AC3E}">
        <p14:creationId xmlns:p14="http://schemas.microsoft.com/office/powerpoint/2010/main" val="135680245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6210465" y="1259536"/>
            <a:ext cx="4550785" cy="1104657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 defTabSz="1219170" hangingPunct="0">
                <a:defRPr/>
              </a:pPr>
              <a:r>
                <a:rPr lang="en-TW" sz="1400" kern="0" dirty="0">
                  <a:solidFill>
                    <a:srgbClr val="FFFFFF"/>
                  </a:solidFill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5664041" y="1630751"/>
            <a:ext cx="209329" cy="4173739"/>
            <a:chOff x="4248035" y="995799"/>
            <a:chExt cx="156997" cy="313030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5492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 flipH="1">
              <a:off x="4326534" y="995799"/>
              <a:ext cx="1448" cy="291481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4280904"/>
            <a:ext cx="12192000" cy="47697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129525" y="3310655"/>
            <a:ext cx="2071311" cy="2020623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2478745" y="3267539"/>
            <a:ext cx="2016000" cy="2016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4896984" y="3267537"/>
            <a:ext cx="2016000" cy="2016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7280873" y="3284644"/>
            <a:ext cx="2016000" cy="2016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9566672" y="3272903"/>
            <a:ext cx="2016000" cy="2016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725499" y="1453554"/>
            <a:ext cx="4023576" cy="870244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1" y="1255203"/>
            <a:ext cx="6995716" cy="1073627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11340" y="2136251"/>
            <a:ext cx="9873248" cy="1431888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653104"/>
              <a:ext cx="1066834" cy="803171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0" y="2595923"/>
            <a:ext cx="2984295" cy="537315"/>
            <a:chOff x="8844" y="1719430"/>
            <a:chExt cx="2238221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8844" y="1870941"/>
              <a:ext cx="1606263" cy="11445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2" y="1763807"/>
              <a:ext cx="597163" cy="358609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303022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8017" y="2936268"/>
            <a:ext cx="5184204" cy="626506"/>
            <a:chOff x="-8505" y="1990492"/>
            <a:chExt cx="3888153" cy="469879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70" y="2258341"/>
              <a:ext cx="403678" cy="202030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3385657" y="5861433"/>
            <a:ext cx="1608073" cy="238363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400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4415625" y="5505557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4275056" y="2884699"/>
            <a:ext cx="508077" cy="40403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4520290" y="3288729"/>
            <a:ext cx="8805" cy="221682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6900225" y="552878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7004890" y="2518473"/>
            <a:ext cx="3733" cy="301030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2180077" y="547464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cxnSpLocks/>
            <a:stCxn id="108" idx="4"/>
            <a:endCxn id="137" idx="0"/>
          </p:cNvCxnSpPr>
          <p:nvPr/>
        </p:nvCxnSpPr>
        <p:spPr>
          <a:xfrm flipH="1">
            <a:off x="2284742" y="2999953"/>
            <a:ext cx="15342" cy="24746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" y="6193134"/>
            <a:ext cx="11412741" cy="59767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48082" y="137682"/>
            <a:ext cx="3505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lang="en-US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7420969" y="2569063"/>
            <a:ext cx="2889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28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Macroscopic</a:t>
            </a: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:</a:t>
            </a: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7537741" y="5286087"/>
            <a:ext cx="3824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Universal Data Abstraction</a:t>
            </a:r>
            <a:br>
              <a:rPr lang="en-TW" b="1" i="1" dirty="0"/>
            </a:br>
            <a:r>
              <a:rPr lang="en-TW" b="1" i="1" dirty="0"/>
              <a:t>is necessary</a:t>
            </a:r>
            <a:br>
              <a:rPr lang="en-TW" b="1" i="1" dirty="0"/>
            </a:br>
            <a:r>
              <a:rPr lang="en-TW" dirty="0"/>
              <a:t> because technologies are simply not </a:t>
            </a:r>
            <a:r>
              <a:rPr lang="en-TW" b="1" i="1" dirty="0"/>
              <a:t>Simple Enough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903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Jeff Bezos</a:t>
            </a:r>
            <a:r>
              <a:rPr lang="en-US" dirty="0"/>
              <a:t> and his No Power Point Policy</a:t>
            </a:r>
            <a:endParaRPr dirty="0"/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5" y="1083722"/>
            <a:ext cx="3833644" cy="28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4" y="4270855"/>
            <a:ext cx="4198315" cy="17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53" y="1154755"/>
            <a:ext cx="7018403" cy="52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1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507887" y="199242"/>
            <a:ext cx="9176225" cy="747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6018" y="1315278"/>
            <a:ext cx="6793567" cy="50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1" y="1295905"/>
            <a:ext cx="4968788" cy="183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1" y="3367335"/>
            <a:ext cx="4968787" cy="18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9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972853" y="108675"/>
            <a:ext cx="10246289" cy="7474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7" y="1684695"/>
            <a:ext cx="6366933" cy="4148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2B1C8-8AFD-A54F-8693-3B0DAF1CB58C}"/>
              </a:ext>
            </a:extLst>
          </p:cNvPr>
          <p:cNvSpPr txBox="1"/>
          <p:nvPr/>
        </p:nvSpPr>
        <p:spPr>
          <a:xfrm>
            <a:off x="2145909" y="5949863"/>
            <a:ext cx="790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lambda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function is a piece of data that can define more functions.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48781-7BEA-9D44-AF42-88D5782B5AD6}"/>
              </a:ext>
            </a:extLst>
          </p:cNvPr>
          <p:cNvSpPr txBox="1"/>
          <p:nvPr/>
        </p:nvSpPr>
        <p:spPr>
          <a:xfrm>
            <a:off x="1434111" y="1024638"/>
            <a:ext cx="932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Amazon’s unifying approach to Commoditize Web Data and Computing Services.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A28D04-00D7-8942-A3BD-456E0DC79C3A}"/>
              </a:ext>
            </a:extLst>
          </p:cNvPr>
          <p:cNvGrpSpPr/>
          <p:nvPr/>
        </p:nvGrpSpPr>
        <p:grpSpPr>
          <a:xfrm>
            <a:off x="7052153" y="2738691"/>
            <a:ext cx="4837968" cy="1506879"/>
            <a:chOff x="1929239" y="2947810"/>
            <a:chExt cx="5795379" cy="162533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D245D80-74C3-8F40-9EFD-7060CD01584A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C553D7-B925-E841-91E0-C9927C2E310E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72623A-6E4E-9742-A1CC-63F5AD3CA8CC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59B7BC0-A1E8-F241-845A-649F0B28B99E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4E10EAD-8CE1-DE43-9A4E-E858AB86D0F1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Variable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D560931-14B0-154A-819F-4D7000412ACA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Expression1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5D72CA-30E2-AF43-B458-EE5ED0A6B695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3993BF-B20C-1F42-924D-655DAFD891F4}"/>
                </a:ext>
              </a:extLst>
            </p:cNvPr>
            <p:cNvCxnSpPr>
              <a:cxnSpLocks/>
              <a:stCxn id="7" idx="7"/>
              <a:endCxn id="10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479D7D-5BC2-8346-ABB4-039884984EA3}"/>
                </a:ext>
              </a:extLst>
            </p:cNvPr>
            <p:cNvCxnSpPr>
              <a:cxnSpLocks/>
              <a:stCxn id="7" idx="0"/>
              <a:endCxn id="9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5DB2D8-FE0E-AF47-8123-4EF28D54FF3B}"/>
                </a:ext>
              </a:extLst>
            </p:cNvPr>
            <p:cNvCxnSpPr>
              <a:cxnSpLocks/>
              <a:stCxn id="9" idx="3"/>
              <a:endCxn id="31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25C914-B2E6-BA49-8691-716B406B49B0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51D1353-18AB-8741-8BFE-2B670117CC6B}"/>
                </a:ext>
              </a:extLst>
            </p:cNvPr>
            <p:cNvCxnSpPr>
              <a:cxnSpLocks/>
              <a:stCxn id="11" idx="3"/>
              <a:endCxn id="2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AD7B3AB-A03F-C74F-A666-3107CB9AE1B2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Variable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1723627-8A04-8B46-87A4-713DBDE33509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B206D6-170F-534D-A1D5-495DE15F56C6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586D1F-4FDF-244F-A87F-DA443ED09239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6450699-61A2-C546-9B2B-FA783A9D8B8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bg1"/>
                    </a:solidFill>
                  </a:rPr>
                  <a:t>(                            )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D6A62BB9-5CDA-B142-A454-D96505D8A329}"/>
                  </a:ext>
                </a:extLst>
              </p:cNvPr>
              <p:cNvSpPr/>
              <p:nvPr/>
            </p:nvSpPr>
            <p:spPr>
              <a:xfrm>
                <a:off x="3960185" y="3407074"/>
                <a:ext cx="1050341" cy="253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bg1"/>
                    </a:solidFill>
                  </a:rPr>
                  <a:t>Expression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BF05FD4-99E7-8A49-B077-FCB35010B00C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solidFill>
                    <a:schemeClr val="bg1"/>
                  </a:solidFill>
                </a:rPr>
                <a:t>𝜆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E12218-D16B-0B47-BE38-137E3568232A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0D2DE7-6B50-E445-978D-64F49C025BC3}"/>
                </a:ext>
              </a:extLst>
            </p:cNvPr>
            <p:cNvCxnSpPr>
              <a:cxnSpLocks/>
              <a:stCxn id="18" idx="3"/>
              <a:endCxn id="2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CC1B61-77F2-2D45-A3EE-6B3FD4C39291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A34A52-24B1-564A-91F2-7054BD9C6372}"/>
                </a:ext>
              </a:extLst>
            </p:cNvPr>
            <p:cNvCxnSpPr>
              <a:cxnSpLocks/>
              <a:stCxn id="29" idx="3"/>
              <a:endCxn id="2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2BF01CE-4433-6F4F-A1F4-29B1B1F0B5D6}"/>
                </a:ext>
              </a:extLst>
            </p:cNvPr>
            <p:cNvCxnSpPr>
              <a:cxnSpLocks/>
              <a:stCxn id="7" idx="6"/>
              <a:endCxn id="21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4037120-27FD-FA44-B71C-C32BE105292E}"/>
                </a:ext>
              </a:extLst>
            </p:cNvPr>
            <p:cNvCxnSpPr>
              <a:cxnSpLocks/>
              <a:stCxn id="7" idx="5"/>
              <a:endCxn id="29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533175B3-A9FD-A644-B3C6-B3D1CC44F2CD}"/>
                </a:ext>
              </a:extLst>
            </p:cNvPr>
            <p:cNvCxnSpPr>
              <a:cxnSpLocks/>
              <a:stCxn id="24" idx="6"/>
              <a:endCxn id="7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249BE7-C491-0B41-B283-3D1F50354608}"/>
              </a:ext>
            </a:extLst>
          </p:cNvPr>
          <p:cNvSpPr txBox="1"/>
          <p:nvPr/>
        </p:nvSpPr>
        <p:spPr>
          <a:xfrm>
            <a:off x="6561918" y="4621802"/>
            <a:ext cx="549098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067" b="1" i="1" dirty="0"/>
              <a:t>Lambda calculus </a:t>
            </a:r>
            <a:r>
              <a:rPr lang="en-TW" sz="1067" dirty="0"/>
              <a:t>as an </a:t>
            </a:r>
            <a:r>
              <a:rPr lang="en-TW" sz="1067" b="1" i="1" dirty="0"/>
              <a:t>executable rewrite process </a:t>
            </a:r>
            <a:r>
              <a:rPr lang="en-TW" sz="1067" dirty="0"/>
              <a:t>is a Lattice/Poset. It is also a formal definitino of </a:t>
            </a:r>
            <a:r>
              <a:rPr lang="en-TW" sz="1067" b="1" i="1" dirty="0">
                <a:solidFill>
                  <a:srgbClr val="FF0000"/>
                </a:solidFill>
              </a:rPr>
              <a:t>Ouroboros</a:t>
            </a:r>
            <a:r>
              <a:rPr lang="en-TW" sz="1067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4051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What is the most general form of Data/Function?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5762712" y="6154351"/>
            <a:ext cx="459132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67" dirty="0"/>
              <a:t>Image and Text Source: </a:t>
            </a:r>
            <a:r>
              <a:rPr lang="en-US" sz="1067" dirty="0">
                <a:hlinkClick r:id="rId3"/>
              </a:rPr>
              <a:t>https://ncatlab.org/nlab/show/natural+transformation</a:t>
            </a:r>
            <a:endParaRPr lang="en-TW" sz="10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CB61B-129F-E444-A696-404C56469BB9}"/>
              </a:ext>
            </a:extLst>
          </p:cNvPr>
          <p:cNvSpPr txBox="1"/>
          <p:nvPr/>
        </p:nvSpPr>
        <p:spPr>
          <a:xfrm>
            <a:off x="550996" y="4566464"/>
            <a:ext cx="5265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two dashed </a:t>
            </a:r>
            <a:r>
              <a:rPr lang="en-US" sz="2400" dirty="0">
                <a:hlinkClick r:id="rId4" tooltip="Path (topology)"/>
              </a:rPr>
              <a:t>paths</a:t>
            </a:r>
            <a:r>
              <a:rPr lang="en-US" sz="2400" dirty="0"/>
              <a:t> shown above are homotopic relative to their endpoints. The animation represents one possible </a:t>
            </a:r>
            <a:r>
              <a:rPr lang="en-US" sz="2400" dirty="0" err="1"/>
              <a:t>homotopy</a:t>
            </a:r>
            <a:r>
              <a:rPr lang="en-US" sz="2400" dirty="0"/>
              <a:t>.</a:t>
            </a:r>
            <a:endParaRPr lang="en-TW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5672-2DB8-0048-91AB-B0F1B15B5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365" y="1563755"/>
            <a:ext cx="4451683" cy="4371472"/>
          </a:xfrm>
          <a:prstGeom prst="rect">
            <a:avLst/>
          </a:prstGeom>
        </p:spPr>
      </p:pic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B37BF0A6-18FC-8F45-B18F-F260E3B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90" y="2654288"/>
            <a:ext cx="2117225" cy="15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Learnability of a Multi-Scale </a:t>
            </a:r>
            <a:r>
              <a:rPr lang="en-US" dirty="0">
                <a:solidFill>
                  <a:srgbClr val="FF0000"/>
                </a:solidFill>
              </a:rPr>
              <a:t>DevOps</a:t>
            </a:r>
            <a:r>
              <a:rPr lang="en-US" dirty="0">
                <a:solidFill>
                  <a:schemeClr val="tx1"/>
                </a:solidFill>
              </a:rPr>
              <a:t> Process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4" y="4697394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5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30531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515276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513691" y="2842107"/>
            <a:ext cx="2446014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9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0DA02A-12B2-EF43-9754-05E436BB6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359746"/>
              </p:ext>
            </p:extLst>
          </p:nvPr>
        </p:nvGraphicFramePr>
        <p:xfrm>
          <a:off x="467332" y="2050506"/>
          <a:ext cx="11257336" cy="318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Asset Container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Tools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Page</a:t>
                      </a:r>
                      <a:endParaRPr lang="en-US" sz="24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Content Editing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Semantic </a:t>
                      </a:r>
                      <a:r>
                        <a:rPr lang="en-US" altLang="zh-CN" sz="18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MediaWiki</a:t>
                      </a:r>
                      <a:endParaRPr lang="en-US" sz="18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</a:t>
                      </a:r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/Directory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Changing File Structures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Micro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Execute Programs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84274" y="621440"/>
            <a:ext cx="7561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buClr>
                <a:srgbClr val="000000"/>
              </a:buClr>
              <a:defRPr/>
            </a:pPr>
            <a:r>
              <a:rPr lang="en-US" altLang="zh-TW" sz="44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Weibei SC" charset="-122"/>
                <a:sym typeface="Arial"/>
              </a:rPr>
              <a:t>Data Assets in the Internet Age</a:t>
            </a:r>
            <a:endParaRPr lang="en-US" sz="440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cs typeface="Weibei SC" charset="-122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F0B4E-F1C9-034F-A740-292E3AA154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4150" y="4501845"/>
            <a:ext cx="961869" cy="682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0B6AED-1491-1E4D-AD84-3048DC0F89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906" y="3749877"/>
            <a:ext cx="1178983" cy="4923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C4BB-27A7-FA48-AE1A-3F311E2E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713C7D3C-22D2-7449-8935-5F36E8921380}" type="slidenum"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</a:t>
            </a:fld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5B38-4C44-F448-9463-03F2875497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707" y="2882641"/>
            <a:ext cx="588753" cy="7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8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Learning Process as a Publishing Workflow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193495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5" y="4697394"/>
            <a:ext cx="31819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1219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40</a:t>
            </a:fld>
            <a:endParaRPr lang="en" dirty="0"/>
          </a:p>
        </p:txBody>
      </p: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A37B97EF-0318-0E4A-9726-2105A494C1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340" y="3019745"/>
            <a:ext cx="1626339" cy="16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4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Data Exchanges at many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time scales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111665" y="4425955"/>
            <a:ext cx="2058256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Accountants/</a:t>
            </a:r>
          </a:p>
          <a:p>
            <a:pPr algn="ctr"/>
            <a:r>
              <a:rPr lang="en-TW" sz="1467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813165" y="4391661"/>
            <a:ext cx="167975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Content Producers/</a:t>
            </a:r>
          </a:p>
          <a:p>
            <a:pPr algn="ctr"/>
            <a:r>
              <a:rPr lang="en-TW" sz="1467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415421" y="1515343"/>
            <a:ext cx="1109598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Consumers/</a:t>
            </a:r>
          </a:p>
          <a:p>
            <a:pPr algn="ctr"/>
            <a:r>
              <a:rPr lang="en-TW" sz="1467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45113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44435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39662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472943" y="2842107"/>
            <a:ext cx="2486761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6639" y="5097811"/>
            <a:ext cx="1850848" cy="1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925" y="5046207"/>
            <a:ext cx="2437929" cy="13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0372" y="1070006"/>
            <a:ext cx="2356737" cy="132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96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 err="1"/>
              <a:t>Holacracy</a:t>
            </a:r>
            <a:r>
              <a:rPr lang="en-US" dirty="0"/>
              <a:t>: a mechanism for Communication and Control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99777" y="6194975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27" y="19788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499" y="1868289"/>
            <a:ext cx="4445037" cy="395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792" y="4464918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939" y="4468825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30031" y="394909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42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F5C02-5E45-F84A-99BC-6DE60C69C7EE}"/>
              </a:ext>
            </a:extLst>
          </p:cNvPr>
          <p:cNvGrpSpPr/>
          <p:nvPr/>
        </p:nvGrpSpPr>
        <p:grpSpPr>
          <a:xfrm>
            <a:off x="7941509" y="2389176"/>
            <a:ext cx="3822860" cy="1147875"/>
            <a:chOff x="1929239" y="2947810"/>
            <a:chExt cx="5795379" cy="16253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D84E5-BD40-E14A-8589-9DD5AF9015A7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43A64B-2641-0648-A729-09B51370B232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738905-8075-B746-A2A2-C05FB0581777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C052DE-3E9B-7C4E-9994-A2B95C0E8EB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83A4AD-70CD-D14A-8789-594E81497EDB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78E953-626F-4445-947A-A616A3C619D3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8BFEFF-1E6F-E349-8730-BE7CFD7DB1C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5DEC41-EBBD-B24E-B0B2-B3C7F71A1720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A6D66-4892-3A40-B9EB-10DEE181CB19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BA4004-6BC3-BD48-ABDE-94A7E46D0D8D}"/>
                </a:ext>
              </a:extLst>
            </p:cNvPr>
            <p:cNvCxnSpPr>
              <a:cxnSpLocks/>
              <a:stCxn id="15" idx="3"/>
              <a:endCxn id="37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6BC9E7-E5D8-A540-AA59-DFD4C7F9D45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F98C1-B43E-E64F-BA7E-5EC359083E88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152DF3D-6871-4C47-BA29-159BDB85A1BC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083C31-9225-7F42-A2D1-FF019CBD697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9A8F1E-3A4A-0946-886A-AE63C64559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DFF07-209D-D540-8E77-800AE2EF9CDF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17F19E0-6C39-6A40-8979-56E930326AB1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3312038-AF9D-9E44-859A-6E0150ADFE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ECD5CD-EA92-9240-B761-87FB88A99798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33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502F11-2CD2-A84A-8478-62B8A9F9454B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FEC18-C836-C84E-9262-7A6B32102D89}"/>
                </a:ext>
              </a:extLst>
            </p:cNvPr>
            <p:cNvCxnSpPr>
              <a:cxnSpLocks/>
              <a:stCxn id="24" idx="3"/>
              <a:endCxn id="30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5B2C21-00AE-DA48-BC12-C2F0580F856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547DCC-992E-C746-8967-EC2713E9DAA7}"/>
                </a:ext>
              </a:extLst>
            </p:cNvPr>
            <p:cNvCxnSpPr>
              <a:cxnSpLocks/>
              <a:stCxn id="35" idx="3"/>
              <a:endCxn id="30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6A20CC-FC43-2D42-BF3F-DC4757FA2D0E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EC22E4-BD2D-FF4C-B4A2-331073D897A0}"/>
                </a:ext>
              </a:extLst>
            </p:cNvPr>
            <p:cNvCxnSpPr>
              <a:cxnSpLocks/>
              <a:stCxn id="13" idx="5"/>
              <a:endCxn id="35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8314EE6F-0B93-C645-9231-38F40FA1A8AC}"/>
                </a:ext>
              </a:extLst>
            </p:cNvPr>
            <p:cNvCxnSpPr>
              <a:cxnSpLocks/>
              <a:stCxn id="30" idx="6"/>
              <a:endCxn id="13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The CAP Theorem in Data Assets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4420" y="1669364"/>
            <a:ext cx="4043163" cy="36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19" y="5429128"/>
            <a:ext cx="4043164" cy="1125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FF5E-5EE0-CA47-81C5-863E6BE52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45541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8FB221-E63D-5E4A-9225-22BA0A70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8" y="1493645"/>
            <a:ext cx="8173745" cy="4965360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Cybernetics at a Scale of Internet Economy (ITIL)</a:t>
            </a:r>
            <a:endParaRPr dirty="0"/>
          </a:p>
        </p:txBody>
      </p:sp>
      <p:pic>
        <p:nvPicPr>
          <p:cNvPr id="1026" name="Picture 2" descr="The composition and structure of cybernetics | Download Scientific Diagram">
            <a:hlinkClick r:id="rId5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94" y="1356966"/>
            <a:ext cx="1966401" cy="1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79C5B-A18E-EF45-86F4-83387554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116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415598" y="115577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Learning Resource created by leading Enterprises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45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58" y="1165056"/>
            <a:ext cx="8205081" cy="5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1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nifest intelligence and consciousness"/>
          <p:cNvSpPr txBox="1">
            <a:spLocks noGrp="1"/>
          </p:cNvSpPr>
          <p:nvPr>
            <p:ph type="title"/>
          </p:nvPr>
        </p:nvSpPr>
        <p:spPr>
          <a:xfrm>
            <a:off x="1583658" y="138157"/>
            <a:ext cx="9702293" cy="6308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Using AI and DevOps to create simulated Cities</a:t>
            </a:r>
            <a:endParaRPr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0BB0A06-BF46-3C4B-A6D7-DC9E29D4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1273" y="1666074"/>
            <a:ext cx="5009804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2D8CA0-5764-0C40-98F9-CC02FF5535F5}"/>
              </a:ext>
            </a:extLst>
          </p:cNvPr>
          <p:cNvGrpSpPr/>
          <p:nvPr/>
        </p:nvGrpSpPr>
        <p:grpSpPr>
          <a:xfrm>
            <a:off x="7185517" y="5580286"/>
            <a:ext cx="4401312" cy="774735"/>
            <a:chOff x="5303520" y="1207007"/>
            <a:chExt cx="3300984" cy="581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8FA10D-B5E9-2845-8DE1-68C949497A23}"/>
                </a:ext>
              </a:extLst>
            </p:cNvPr>
            <p:cNvSpPr/>
            <p:nvPr/>
          </p:nvSpPr>
          <p:spPr>
            <a:xfrm>
              <a:off x="5303520" y="1207007"/>
              <a:ext cx="3300984" cy="2154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8434" name="Picture 2">
              <a:hlinkClick r:id="rId4"/>
              <a:extLst>
                <a:ext uri="{FF2B5EF4-FFF2-40B4-BE49-F238E27FC236}">
                  <a16:creationId xmlns:a16="http://schemas.microsoft.com/office/drawing/2014/main" id="{2CBD104A-9ABF-5F40-B844-711971857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538" y="1216754"/>
              <a:ext cx="634782" cy="571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>
              <a:hlinkClick r:id="rId4"/>
              <a:extLst>
                <a:ext uri="{FF2B5EF4-FFF2-40B4-BE49-F238E27FC236}">
                  <a16:creationId xmlns:a16="http://schemas.microsoft.com/office/drawing/2014/main" id="{328758AF-AC68-7248-A664-DBA0D7DC8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456" y="1371477"/>
              <a:ext cx="2651760" cy="357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5C5836-02EC-7846-8788-1129B695A78D}"/>
              </a:ext>
            </a:extLst>
          </p:cNvPr>
          <p:cNvSpPr txBox="1"/>
          <p:nvPr/>
        </p:nvSpPr>
        <p:spPr>
          <a:xfrm>
            <a:off x="715879" y="5627377"/>
            <a:ext cx="5507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(Video: 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youtu.be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/hjpHsXRp790</a:t>
            </a:r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)</a:t>
            </a:r>
          </a:p>
        </p:txBody>
      </p:sp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CC56E409-C4B7-004A-9B34-E3A20015C0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6" y="1666074"/>
            <a:ext cx="6738508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47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45" y="1309133"/>
            <a:ext cx="9065911" cy="495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2543530" y="6332054"/>
            <a:ext cx="816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How to deploy a Kubernetes Cluster from Scratch (</a:t>
            </a:r>
            <a:r>
              <a:rPr lang="en-TW" sz="2400" dirty="0">
                <a:hlinkClick r:id="rId2"/>
              </a:rPr>
              <a:t>Youtube Link</a:t>
            </a:r>
            <a:r>
              <a:rPr lang="en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48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555497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Serve as the Control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Define Policies according to high level objectives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Security roles protected by tech not by political influence only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Law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458383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FFFFFF"/>
                </a:solidFill>
              </a:rPr>
              <a:t>Serve as the Data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Resources governed by Configurable Policies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Security-sensitive infrastructure that assigns traceable responsibilities to persons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910359" y="6217623"/>
            <a:ext cx="431881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defTabSz="1219170">
              <a:buClr>
                <a:srgbClr val="000000"/>
              </a:buClr>
              <a:defRPr/>
            </a:pPr>
            <a:endParaRPr lang="en-TW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The Web (</a:t>
            </a:r>
            <a:r>
              <a:rPr lang="en-TW" b="1" i="1" dirty="0">
                <a:hlinkClick r:id="rId2"/>
              </a:rPr>
              <a:t>hyperlinked</a:t>
            </a:r>
            <a:r>
              <a:rPr lang="en-TW" b="1" i="1" dirty="0"/>
              <a:t>) Data is the simplest possible</a:t>
            </a:r>
            <a:r>
              <a:rPr lang="en-TW" dirty="0"/>
              <a:t> Data to satisfy your needs!</a:t>
            </a:r>
          </a:p>
        </p:txBody>
      </p:sp>
    </p:spTree>
    <p:extLst>
      <p:ext uri="{BB962C8B-B14F-4D97-AF65-F5344CB8AC3E}">
        <p14:creationId xmlns:p14="http://schemas.microsoft.com/office/powerpoint/2010/main" val="327469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552" y="3223647"/>
            <a:ext cx="4267173" cy="3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FF0000"/>
                </a:solidFill>
              </a:rPr>
              <a:t>CONTEXT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 Modern ICT practices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Incoherent minds and body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overwhelmed by new knowledge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79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817" y="0"/>
            <a:ext cx="10604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ICT is the business of managing a Living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Dictionary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442" y="6406282"/>
            <a:ext cx="456713" cy="35666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3C812B-A187-0945-BAC5-7895DB419E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8AE33-D6F6-3C4C-B2FF-B6D814A951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20" y="1169189"/>
            <a:ext cx="6806572" cy="3828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77B8F-D51E-574E-8416-7B7F3593146E}"/>
              </a:ext>
            </a:extLst>
          </p:cNvPr>
          <p:cNvSpPr txBox="1"/>
          <p:nvPr/>
        </p:nvSpPr>
        <p:spPr>
          <a:xfrm>
            <a:off x="793817" y="5261177"/>
            <a:ext cx="598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Internet of Things (IoT) is about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everthing with consistent names, therefore, ICT is all about creating a scalable data dictionary or conduct </a:t>
            </a:r>
            <a:r>
              <a:rPr lang="en-TW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8E55D-287D-6F4C-A378-15DFB0E01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484" y="2680569"/>
            <a:ext cx="4434314" cy="3613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F1AB10-A675-0A41-8E06-901DA4B29A52}"/>
              </a:ext>
            </a:extLst>
          </p:cNvPr>
          <p:cNvSpPr txBox="1"/>
          <p:nvPr/>
        </p:nvSpPr>
        <p:spPr>
          <a:xfrm>
            <a:off x="7914864" y="1553812"/>
            <a:ext cx="363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all have access to a living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465651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Summary of Intro to ICT Awareness &amp; Competency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Turing Test</a:t>
            </a:r>
            <a:r>
              <a:rPr lang="en" sz="2000" dirty="0"/>
              <a:t>: A clever argument that classified what kind of </a:t>
            </a:r>
            <a:r>
              <a:rPr lang="en" sz="2000" dirty="0">
                <a:solidFill>
                  <a:schemeClr val="tx1"/>
                </a:solidFill>
              </a:rPr>
              <a:t>data</a:t>
            </a:r>
            <a:r>
              <a:rPr lang="en" sz="2000" dirty="0"/>
              <a:t> can be </a:t>
            </a:r>
            <a:r>
              <a:rPr lang="en" sz="2000" dirty="0">
                <a:solidFill>
                  <a:srgbClr val="FF0000"/>
                </a:solidFill>
              </a:rPr>
              <a:t>“competently” </a:t>
            </a:r>
            <a:r>
              <a:rPr lang="en" sz="2000" dirty="0">
                <a:solidFill>
                  <a:schemeClr val="tx1"/>
                </a:solidFill>
              </a:rPr>
              <a:t>judged by a rigorous procedure </a:t>
            </a:r>
            <a:r>
              <a:rPr lang="en" sz="2000" dirty="0"/>
              <a:t>and reach meaningful results.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Moore’s Law</a:t>
            </a:r>
            <a:r>
              <a:rPr lang="en" sz="2000" dirty="0"/>
              <a:t>: </a:t>
            </a:r>
            <a:r>
              <a:rPr lang="en" sz="2000" dirty="0">
                <a:solidFill>
                  <a:schemeClr val="tx1"/>
                </a:solidFill>
              </a:rPr>
              <a:t>Exponentially</a:t>
            </a:r>
            <a:r>
              <a:rPr lang="en" sz="2000" dirty="0"/>
              <a:t> broaden the </a:t>
            </a:r>
            <a:r>
              <a:rPr lang="en" sz="2000" dirty="0">
                <a:solidFill>
                  <a:srgbClr val="FF0000"/>
                </a:solidFill>
              </a:rPr>
              <a:t>awareness </a:t>
            </a:r>
            <a:r>
              <a:rPr lang="en" sz="2000" dirty="0"/>
              <a:t>of entrepreneurs who saw how data can be processed at an “industry-wide” </a:t>
            </a:r>
            <a:r>
              <a:rPr lang="en" sz="2000" b="1" i="1" dirty="0"/>
              <a:t>clock speed</a:t>
            </a:r>
            <a:r>
              <a:rPr lang="en" sz="2000" dirty="0"/>
              <a:t>, therefore, changed the scope and range of data to be used at </a:t>
            </a:r>
            <a:r>
              <a:rPr lang="en" sz="2000" dirty="0">
                <a:solidFill>
                  <a:schemeClr val="tx1"/>
                </a:solidFill>
              </a:rPr>
              <a:t>scale</a:t>
            </a:r>
            <a:r>
              <a:rPr lang="en" sz="2000" dirty="0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Namespace Management</a:t>
            </a:r>
            <a:r>
              <a:rPr lang="en" sz="2000" dirty="0"/>
              <a:t>: ICT is about </a:t>
            </a:r>
            <a:r>
              <a:rPr lang="en" sz="2000" b="1" i="1" dirty="0"/>
              <a:t>accounting</a:t>
            </a:r>
            <a:r>
              <a:rPr lang="en" sz="2000" dirty="0"/>
              <a:t> for </a:t>
            </a:r>
            <a:r>
              <a:rPr lang="en" sz="2000" b="1" i="1" dirty="0"/>
              <a:t>Data Assets </a:t>
            </a:r>
            <a:r>
              <a:rPr lang="en" sz="2000" dirty="0"/>
              <a:t>at Scale using big </a:t>
            </a:r>
            <a:r>
              <a:rPr lang="en" sz="2000" dirty="0">
                <a:solidFill>
                  <a:srgbClr val="FF0000"/>
                </a:solidFill>
              </a:rPr>
              <a:t>Dictionaries</a:t>
            </a:r>
            <a:r>
              <a:rPr lang="en" sz="2000" dirty="0"/>
              <a:t> called Databases/File Systems/Web Services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dirty="0"/>
              <a:t>	</a:t>
            </a:r>
            <a:r>
              <a:rPr lang="en" sz="1600" dirty="0"/>
              <a:t>DevOps/CICD are about accelerating clock speeds at multiple levels of workflows.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ITIL (Information Technology Infrastructure Library) is the dictionary for ICT practice and technology awareness.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Universal Resource Locator (URL or Hyperlink), is the forever frontier in Data Asset Management.</a:t>
            </a:r>
            <a:endParaRPr lang="en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4B689-B402-D94F-AE34-3FBB2C715787}"/>
              </a:ext>
            </a:extLst>
          </p:cNvPr>
          <p:cNvSpPr txBox="1"/>
          <p:nvPr/>
        </p:nvSpPr>
        <p:spPr>
          <a:xfrm>
            <a:off x="2472091" y="5891778"/>
            <a:ext cx="837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 err="1">
                <a:hlinkClick r:id="rId3"/>
              </a:rPr>
              <a:t>MediaWiki</a:t>
            </a:r>
            <a:r>
              <a:rPr lang="en" sz="2000" dirty="0"/>
              <a:t> is an industry-wide multi-media </a:t>
            </a:r>
            <a:r>
              <a:rPr lang="en" sz="2000" b="1" i="1" dirty="0"/>
              <a:t>data dictionary </a:t>
            </a:r>
            <a:r>
              <a:rPr lang="en" sz="2000" dirty="0"/>
              <a:t>for all applications.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54142-6AAC-674C-8DF4-A092E02ECD78}"/>
              </a:ext>
            </a:extLst>
          </p:cNvPr>
          <p:cNvSpPr txBox="1"/>
          <p:nvPr/>
        </p:nvSpPr>
        <p:spPr>
          <a:xfrm>
            <a:off x="2472091" y="6279968"/>
            <a:ext cx="7247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/>
              <a:t>CI/CD: Continuous Integration and Continuous Deliver/Deployment)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40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40" y="402703"/>
            <a:ext cx="332372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Ben Koo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C91F0AD-516B-D948-B440-0DB11B8C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940" y="1946610"/>
            <a:ext cx="57175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Coordinator for Thread 5:  ICT Awareness and Competency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Instructor for Module 5A:  Data Organization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CB85D-EE09-784A-A543-DEB0E3E484A2}"/>
              </a:ext>
            </a:extLst>
          </p:cNvPr>
          <p:cNvSpPr txBox="1">
            <a:spLocks/>
          </p:cNvSpPr>
          <p:nvPr/>
        </p:nvSpPr>
        <p:spPr>
          <a:xfrm>
            <a:off x="6895000" y="3824704"/>
            <a:ext cx="4300538" cy="274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benkoo@tsinghua.edu.cn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E0424-3890-6E45-91DC-72A942D958D2}"/>
              </a:ext>
            </a:extLst>
          </p:cNvPr>
          <p:cNvGrpSpPr/>
          <p:nvPr/>
        </p:nvGrpSpPr>
        <p:grpSpPr>
          <a:xfrm>
            <a:off x="6239652" y="3763890"/>
            <a:ext cx="457200" cy="457200"/>
            <a:chOff x="1750210" y="5055038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FE4B8-AA12-A84A-8616-0F94092B8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210" y="5055038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183B6B13-73A0-7945-ACFF-A64619D2F0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41650" y="5183657"/>
              <a:ext cx="274320" cy="199962"/>
            </a:xfrm>
            <a:custGeom>
              <a:avLst/>
              <a:gdLst>
                <a:gd name="T0" fmla="*/ 321 w 353"/>
                <a:gd name="T1" fmla="*/ 0 h 256"/>
                <a:gd name="T2" fmla="*/ 32 w 353"/>
                <a:gd name="T3" fmla="*/ 0 h 256"/>
                <a:gd name="T4" fmla="*/ 0 w 353"/>
                <a:gd name="T5" fmla="*/ 32 h 256"/>
                <a:gd name="T6" fmla="*/ 0 w 353"/>
                <a:gd name="T7" fmla="*/ 224 h 256"/>
                <a:gd name="T8" fmla="*/ 32 w 353"/>
                <a:gd name="T9" fmla="*/ 256 h 256"/>
                <a:gd name="T10" fmla="*/ 321 w 353"/>
                <a:gd name="T11" fmla="*/ 256 h 256"/>
                <a:gd name="T12" fmla="*/ 353 w 353"/>
                <a:gd name="T13" fmla="*/ 224 h 256"/>
                <a:gd name="T14" fmla="*/ 353 w 353"/>
                <a:gd name="T15" fmla="*/ 32 h 256"/>
                <a:gd name="T16" fmla="*/ 321 w 353"/>
                <a:gd name="T17" fmla="*/ 0 h 256"/>
                <a:gd name="T18" fmla="*/ 32 w 353"/>
                <a:gd name="T19" fmla="*/ 16 h 256"/>
                <a:gd name="T20" fmla="*/ 321 w 353"/>
                <a:gd name="T21" fmla="*/ 16 h 256"/>
                <a:gd name="T22" fmla="*/ 326 w 353"/>
                <a:gd name="T23" fmla="*/ 17 h 256"/>
                <a:gd name="T24" fmla="*/ 187 w 353"/>
                <a:gd name="T25" fmla="*/ 156 h 256"/>
                <a:gd name="T26" fmla="*/ 176 w 353"/>
                <a:gd name="T27" fmla="*/ 160 h 256"/>
                <a:gd name="T28" fmla="*/ 165 w 353"/>
                <a:gd name="T29" fmla="*/ 156 h 256"/>
                <a:gd name="T30" fmla="*/ 26 w 353"/>
                <a:gd name="T31" fmla="*/ 17 h 256"/>
                <a:gd name="T32" fmla="*/ 32 w 353"/>
                <a:gd name="T33" fmla="*/ 16 h 256"/>
                <a:gd name="T34" fmla="*/ 16 w 353"/>
                <a:gd name="T35" fmla="*/ 224 h 256"/>
                <a:gd name="T36" fmla="*/ 16 w 353"/>
                <a:gd name="T37" fmla="*/ 32 h 256"/>
                <a:gd name="T38" fmla="*/ 16 w 353"/>
                <a:gd name="T39" fmla="*/ 29 h 256"/>
                <a:gd name="T40" fmla="*/ 115 w 353"/>
                <a:gd name="T41" fmla="*/ 128 h 256"/>
                <a:gd name="T42" fmla="*/ 16 w 353"/>
                <a:gd name="T43" fmla="*/ 227 h 256"/>
                <a:gd name="T44" fmla="*/ 16 w 353"/>
                <a:gd name="T45" fmla="*/ 224 h 256"/>
                <a:gd name="T46" fmla="*/ 321 w 353"/>
                <a:gd name="T47" fmla="*/ 240 h 256"/>
                <a:gd name="T48" fmla="*/ 32 w 353"/>
                <a:gd name="T49" fmla="*/ 240 h 256"/>
                <a:gd name="T50" fmla="*/ 26 w 353"/>
                <a:gd name="T51" fmla="*/ 239 h 256"/>
                <a:gd name="T52" fmla="*/ 126 w 353"/>
                <a:gd name="T53" fmla="*/ 139 h 256"/>
                <a:gd name="T54" fmla="*/ 154 w 353"/>
                <a:gd name="T55" fmla="*/ 167 h 256"/>
                <a:gd name="T56" fmla="*/ 176 w 353"/>
                <a:gd name="T57" fmla="*/ 176 h 256"/>
                <a:gd name="T58" fmla="*/ 198 w 353"/>
                <a:gd name="T59" fmla="*/ 167 h 256"/>
                <a:gd name="T60" fmla="*/ 226 w 353"/>
                <a:gd name="T61" fmla="*/ 139 h 256"/>
                <a:gd name="T62" fmla="*/ 326 w 353"/>
                <a:gd name="T63" fmla="*/ 239 h 256"/>
                <a:gd name="T64" fmla="*/ 321 w 353"/>
                <a:gd name="T65" fmla="*/ 240 h 256"/>
                <a:gd name="T66" fmla="*/ 337 w 353"/>
                <a:gd name="T67" fmla="*/ 224 h 256"/>
                <a:gd name="T68" fmla="*/ 336 w 353"/>
                <a:gd name="T69" fmla="*/ 227 h 256"/>
                <a:gd name="T70" fmla="*/ 237 w 353"/>
                <a:gd name="T71" fmla="*/ 128 h 256"/>
                <a:gd name="T72" fmla="*/ 336 w 353"/>
                <a:gd name="T73" fmla="*/ 29 h 256"/>
                <a:gd name="T74" fmla="*/ 337 w 353"/>
                <a:gd name="T75" fmla="*/ 32 h 256"/>
                <a:gd name="T76" fmla="*/ 337 w 353"/>
                <a:gd name="T77" fmla="*/ 2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56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8817B-EB3B-934E-A375-3BA30F25D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40" y="1911320"/>
            <a:ext cx="3323723" cy="33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How Accounts/Data Scientists can Save the World…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45" y="1239698"/>
            <a:ext cx="7996107" cy="5119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C178E-7AD7-8143-9131-842422EDED39}"/>
              </a:ext>
            </a:extLst>
          </p:cNvPr>
          <p:cNvSpPr txBox="1"/>
          <p:nvPr/>
        </p:nvSpPr>
        <p:spPr>
          <a:xfrm>
            <a:off x="4035179" y="87242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2"/>
                </a:solidFill>
              </a:rPr>
              <a:t>Inspired by a conversaion with Enki at </a:t>
            </a:r>
          </a:p>
          <a:p>
            <a:pPr algn="ctr"/>
            <a:r>
              <a:rPr lang="en-TW" dirty="0">
                <a:solidFill>
                  <a:schemeClr val="tx2"/>
                </a:solidFill>
              </a:rPr>
              <a:t>Kura Kura Bali Campus in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BA9E0-AFE2-6348-B5D0-00900471AA37}"/>
              </a:ext>
            </a:extLst>
          </p:cNvPr>
          <p:cNvSpPr txBox="1"/>
          <p:nvPr/>
        </p:nvSpPr>
        <p:spPr>
          <a:xfrm>
            <a:off x="3857726" y="6401426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Link: </a:t>
            </a:r>
            <a:r>
              <a:rPr lang="en-US" dirty="0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https://youtu.be/jmVfDbqRxKo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Making Data Accountable</a:t>
            </a:r>
            <a:br>
              <a:rPr lang="en-TW" b="1" i="1" dirty="0"/>
            </a:br>
            <a:r>
              <a:rPr lang="en-TW" dirty="0"/>
              <a:t>is the </a:t>
            </a:r>
            <a:r>
              <a:rPr lang="en-TW" b="1" i="1" dirty="0"/>
              <a:t>Simplest</a:t>
            </a:r>
            <a:br>
              <a:rPr lang="en-TW" b="1" i="1" dirty="0"/>
            </a:br>
            <a:r>
              <a:rPr lang="en-TW" dirty="0"/>
              <a:t>way to save the world!</a:t>
            </a:r>
          </a:p>
        </p:txBody>
      </p:sp>
    </p:spTree>
    <p:extLst>
      <p:ext uri="{BB962C8B-B14F-4D97-AF65-F5344CB8AC3E}">
        <p14:creationId xmlns:p14="http://schemas.microsoft.com/office/powerpoint/2010/main" val="118852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The </a:t>
            </a:r>
            <a:r>
              <a:rPr lang="en-US" altLang="zh-CN" b="1" i="1" dirty="0">
                <a:latin typeface="Weibei SC" panose="03000800000000000000" pitchFamily="66" charset="-128"/>
                <a:ea typeface="Weibei SC" panose="03000800000000000000" pitchFamily="66" charset="-128"/>
              </a:rPr>
              <a:t>Ouroboros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Structure makes Data Accountable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International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Integrated Reporting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Framework</a:t>
            </a:r>
          </a:p>
          <a:p>
            <a:pPr algn="ctr" defTabSz="1219170">
              <a:buClr>
                <a:srgbClr val="000000"/>
              </a:buClr>
            </a:pPr>
            <a:endParaRPr lang="en-C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Dec. 2013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121EDCF-541A-B946-95E9-5C38441A04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702" y="2779557"/>
            <a:ext cx="2366596" cy="23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Abstract Specification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3546103" y="324308"/>
            <a:ext cx="5393600" cy="8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3546101" y="435370"/>
            <a:ext cx="5393600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2" y="233214"/>
            <a:ext cx="2549897" cy="1162453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16085" y="2335583"/>
            <a:ext cx="5712127" cy="397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A continuously evolving </a:t>
            </a:r>
            <a:r>
              <a:rPr lang="en-US" sz="2400" dirty="0">
                <a:solidFill>
                  <a:schemeClr val="bg1"/>
                </a:solidFill>
                <a:hlinkClick r:id="rId4" tooltip="Data Workflo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Workflow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Process:</a:t>
            </a:r>
            <a:r>
              <a:rPr lang="en-US" sz="2400" dirty="0">
                <a:solidFill>
                  <a:schemeClr val="bg1"/>
                </a:solidFill>
              </a:rPr>
              <a:t> Relate </a:t>
            </a:r>
            <a:r>
              <a:rPr lang="en-US" sz="2400" dirty="0">
                <a:solidFill>
                  <a:schemeClr val="bg1"/>
                </a:solidFill>
                <a:hlinkClick r:id="rId5" tooltip="Data as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assets</a:t>
            </a:r>
            <a:r>
              <a:rPr lang="en-US" sz="2400" dirty="0">
                <a:solidFill>
                  <a:schemeClr val="bg1"/>
                </a:solidFill>
              </a:rPr>
              <a:t> using </a:t>
            </a:r>
            <a:r>
              <a:rPr lang="en-US" sz="2400" dirty="0">
                <a:solidFill>
                  <a:schemeClr val="bg1"/>
                </a:solidFill>
                <a:hlinkClick r:id="rId6" tooltip="Hyper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Hyperlinks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Happy Participants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MediaWiki</a:t>
            </a:r>
            <a:r>
              <a:rPr lang="en-US" sz="2400" dirty="0">
                <a:solidFill>
                  <a:schemeClr val="bg1"/>
                </a:solidFill>
              </a:rPr>
              <a:t> Infrastructure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Context: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Inadequate 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u="sng" dirty="0">
                <a:solidFill>
                  <a:schemeClr val="tx1"/>
                </a:solidFill>
                <a:hlinkClick r:id="rId9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Awareness</a:t>
            </a:r>
            <a:r>
              <a:rPr lang="en-US" dirty="0">
                <a:solidFill>
                  <a:schemeClr val="tx1"/>
                </a:solidFill>
              </a:rPr>
              <a:t> causes </a:t>
            </a:r>
            <a:r>
              <a:rPr lang="en-US" dirty="0">
                <a:solidFill>
                  <a:schemeClr val="tx1"/>
                </a:solidFill>
                <a:hlinkClick r:id="rId10" tooltip="Digital div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divide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Goal: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/>
              <a:t>Enhance awareness of </a:t>
            </a:r>
            <a:r>
              <a:rPr lang="en-US" dirty="0">
                <a:solidFill>
                  <a:schemeClr val="tx1"/>
                </a:solidFill>
              </a:rPr>
              <a:t>essential </a:t>
            </a:r>
            <a:r>
              <a:rPr lang="en-US" dirty="0">
                <a:solidFill>
                  <a:schemeClr val="tx1"/>
                </a:solidFill>
                <a:hlinkClick r:id="rId11" tooltip="I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dirty="0">
                <a:solidFill>
                  <a:schemeClr val="tx1"/>
                </a:solidFill>
              </a:rPr>
              <a:t> tools 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Criteria: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Understand ICT terminologies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Observable utilization of </a:t>
            </a: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Hyperlinked</a:t>
            </a:r>
            <a:r>
              <a:rPr lang="en-US" sz="2400" dirty="0">
                <a:solidFill>
                  <a:schemeClr val="tx1"/>
                </a:solidFill>
              </a:rPr>
              <a:t> digital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3442A-FB9C-9449-A079-84A1BC746E23}"/>
              </a:ext>
            </a:extLst>
          </p:cNvPr>
          <p:cNvSpPr txBox="1"/>
          <p:nvPr/>
        </p:nvSpPr>
        <p:spPr>
          <a:xfrm>
            <a:off x="2472392" y="6394696"/>
            <a:ext cx="704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Boundary Conditions: </a:t>
            </a:r>
            <a:r>
              <a:rPr lang="en-US" dirty="0">
                <a:solidFill>
                  <a:srgbClr val="FF0000"/>
                </a:solidFill>
              </a:rPr>
              <a:t>Lack of access to networked </a:t>
            </a:r>
            <a:r>
              <a:rPr lang="en-US" dirty="0">
                <a:solidFill>
                  <a:srgbClr val="FF0000"/>
                </a:solidFill>
                <a:hlinkClick r:id="rId12" tooltip="Modern Brows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 Browse</a:t>
            </a:r>
            <a:endParaRPr lang="en-TW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pic>
        <p:nvPicPr>
          <p:cNvPr id="14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FB71AD00-8330-3547-97DC-6EC582D8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4"/>
            <a:extLst>
              <a:ext uri="{FF2B5EF4-FFF2-40B4-BE49-F238E27FC236}">
                <a16:creationId xmlns:a16="http://schemas.microsoft.com/office/drawing/2014/main" id="{5BE0B06E-8420-174A-A1DC-3B58A17601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I Template">
  <a:themeElements>
    <a:clrScheme name="Teaching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6C62"/>
        </a:solidFill>
        <a:ln>
          <a:noFill/>
        </a:ln>
      </a:spPr>
      <a:bodyPr rtlCol="0" anchor="ctr"/>
      <a:lstStyle>
        <a:defPPr algn="ctr"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2123</Words>
  <Application>Microsoft Macintosh PowerPoint</Application>
  <PresentationFormat>Widescreen</PresentationFormat>
  <Paragraphs>390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Adobe 繁黑體 Std B</vt:lpstr>
      <vt:lpstr>Exo 2</vt:lpstr>
      <vt:lpstr>华文细黑</vt:lpstr>
      <vt:lpstr>STXinwei</vt:lpstr>
      <vt:lpstr>Weibei SC</vt:lpstr>
      <vt:lpstr>Arial</vt:lpstr>
      <vt:lpstr>Calibri</vt:lpstr>
      <vt:lpstr>Calibri Light</vt:lpstr>
      <vt:lpstr>Century Gothic</vt:lpstr>
      <vt:lpstr>Helvetica</vt:lpstr>
      <vt:lpstr>Roboto Condensed Light</vt:lpstr>
      <vt:lpstr>Office Theme</vt:lpstr>
      <vt:lpstr>DAI Template</vt:lpstr>
      <vt:lpstr>Tech Newsletter by Slidesgo</vt:lpstr>
      <vt:lpstr>Simple Light</vt:lpstr>
      <vt:lpstr>1_Simple Light</vt:lpstr>
      <vt:lpstr>Thread 5 Intro: ICT Awareness &amp; Competency</vt:lpstr>
      <vt:lpstr>PowerPoint Presentation</vt:lpstr>
      <vt:lpstr>Data is the Core Asset:  Code is Law</vt:lpstr>
      <vt:lpstr>PowerPoint Presentation</vt:lpstr>
      <vt:lpstr>The CONTEXT of Modern ICT practices</vt:lpstr>
      <vt:lpstr>How Accounts/Data Scientists can Save the World…</vt:lpstr>
      <vt:lpstr>Making Data Accountable is the Simplest way to save the world!</vt:lpstr>
      <vt:lpstr>The Ouroboros Structure makes Data Accountable</vt:lpstr>
      <vt:lpstr>Abstract Specification</vt:lpstr>
      <vt:lpstr>PowerPoint Presentation</vt:lpstr>
      <vt:lpstr>Public access to Spatial/Temporal Data Now!</vt:lpstr>
      <vt:lpstr>The World has changed … Ways to conduct business have changed … </vt:lpstr>
      <vt:lpstr>The fast changing pace forced the ICT to come up with ITIL</vt:lpstr>
      <vt:lpstr>Kuhn Cycle coin-phrased innovation as “Paradigm Change”</vt:lpstr>
      <vt:lpstr>Societal Clockspeeds prescribes Windows of Opportunities</vt:lpstr>
      <vt:lpstr>Moore’s identified a measurement to anticipate the Physical dimensions of Data</vt:lpstr>
      <vt:lpstr>Data Awareness Learning Outcome: (Namespace Management) Managing a fast-evolving Vocabulary</vt:lpstr>
      <vt:lpstr>Moore’s Law is the Awareness of Exponential Opportunities</vt:lpstr>
      <vt:lpstr>Kuhn Cycles do not specify a “constant” clock speed.</vt:lpstr>
      <vt:lpstr>DevOps, Data Ops, AI/ML Ops, GitOps</vt:lpstr>
      <vt:lpstr>One Cycle: Git as the Single Source of Truth</vt:lpstr>
      <vt:lpstr>Two Cycle presents a story of DevOps</vt:lpstr>
      <vt:lpstr>Three Cycles covers micro/meso/macro Time Scales</vt:lpstr>
      <vt:lpstr>Blockchain is the “Constant” clockspeed Technology:  Time (Consistency) is Money</vt:lpstr>
      <vt:lpstr>Enter the Age of the Web</vt:lpstr>
      <vt:lpstr>Instrumentation of DevOps</vt:lpstr>
      <vt:lpstr>Digital Tools in Software Containers</vt:lpstr>
      <vt:lpstr>Contract being a kind of Accountable Data!</vt:lpstr>
      <vt:lpstr>Smart Contract with Observable Historical Data</vt:lpstr>
      <vt:lpstr>Digital Contract Socially bound Digital Twin</vt:lpstr>
      <vt:lpstr>Not Information Asymmetry, but promote the Principle of Information Symmetry</vt:lpstr>
      <vt:lpstr>The Mother Contract: Open and Free</vt:lpstr>
      <vt:lpstr>Three Scales of Time</vt:lpstr>
      <vt:lpstr>Universal Data Abstraction is necessary  because technologies are simply not Simple Enough!</vt:lpstr>
      <vt:lpstr>Jeff Bezos and his No Power Point Policy</vt:lpstr>
      <vt:lpstr>Bezos’s NPPP eventually created DevOps</vt:lpstr>
      <vt:lpstr>Amazon Lambda offers Function as a Service (FaaS)</vt:lpstr>
      <vt:lpstr>What is the most general form of Data/Function?</vt:lpstr>
      <vt:lpstr>Learnability of a Multi-Scale DevOps Process</vt:lpstr>
      <vt:lpstr>Learning Process as a Publishing Workflow</vt:lpstr>
      <vt:lpstr>Data Exchanges at many time scales</vt:lpstr>
      <vt:lpstr>Holacracy: a mechanism for Communication and Control</vt:lpstr>
      <vt:lpstr>The CAP Theorem in Data Assets</vt:lpstr>
      <vt:lpstr>Cybernetics at a Scale of Internet Economy (ITIL)</vt:lpstr>
      <vt:lpstr>Learning Resource created by leading Enterprises</vt:lpstr>
      <vt:lpstr>Using AI and DevOps to create simulated Cities</vt:lpstr>
      <vt:lpstr>Operationalizing the Cybernetics</vt:lpstr>
      <vt:lpstr>Abstraction</vt:lpstr>
      <vt:lpstr>The Web (hyperlinked) Data is the simplest possible Data to satisfy your needs!</vt:lpstr>
      <vt:lpstr>PowerPoint Presentation</vt:lpstr>
      <vt:lpstr>Summary of Intro to ICT Awareness &amp; Competency</vt:lpstr>
      <vt:lpstr>Ben Koo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493</cp:revision>
  <dcterms:created xsi:type="dcterms:W3CDTF">2021-05-01T09:26:55Z</dcterms:created>
  <dcterms:modified xsi:type="dcterms:W3CDTF">2021-05-02T03:44:27Z</dcterms:modified>
</cp:coreProperties>
</file>